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2" r:id="rId1"/>
    <p:sldMasterId id="2147483685" r:id="rId2"/>
  </p:sldMasterIdLst>
  <p:notesMasterIdLst>
    <p:notesMasterId r:id="rId33"/>
  </p:notesMasterIdLst>
  <p:handoutMasterIdLst>
    <p:handoutMasterId r:id="rId34"/>
  </p:handoutMasterIdLst>
  <p:sldIdLst>
    <p:sldId id="1118" r:id="rId3"/>
    <p:sldId id="1111" r:id="rId4"/>
    <p:sldId id="1119" r:id="rId5"/>
    <p:sldId id="750" r:id="rId6"/>
    <p:sldId id="1109" r:id="rId7"/>
    <p:sldId id="752" r:id="rId8"/>
    <p:sldId id="753" r:id="rId9"/>
    <p:sldId id="764" r:id="rId10"/>
    <p:sldId id="755" r:id="rId11"/>
    <p:sldId id="756" r:id="rId12"/>
    <p:sldId id="757" r:id="rId13"/>
    <p:sldId id="758" r:id="rId14"/>
    <p:sldId id="760" r:id="rId15"/>
    <p:sldId id="761" r:id="rId16"/>
    <p:sldId id="762" r:id="rId17"/>
    <p:sldId id="763" r:id="rId18"/>
    <p:sldId id="765" r:id="rId19"/>
    <p:sldId id="766" r:id="rId20"/>
    <p:sldId id="767" r:id="rId21"/>
    <p:sldId id="768" r:id="rId22"/>
    <p:sldId id="769" r:id="rId23"/>
    <p:sldId id="770" r:id="rId24"/>
    <p:sldId id="771" r:id="rId25"/>
    <p:sldId id="772" r:id="rId26"/>
    <p:sldId id="773" r:id="rId27"/>
    <p:sldId id="774" r:id="rId28"/>
    <p:sldId id="775" r:id="rId29"/>
    <p:sldId id="1116" r:id="rId30"/>
    <p:sldId id="1117" r:id="rId31"/>
    <p:sldId id="1112" r:id="rId3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鸣 夏" initials="鸣夏" lastIdx="2" clrIdx="0">
    <p:extLst>
      <p:ext uri="{19B8F6BF-5375-455C-9EA6-DF929625EA0E}">
        <p15:presenceInfo xmlns:p15="http://schemas.microsoft.com/office/powerpoint/2012/main" userId="23f79acfbbce089c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CC"/>
    <a:srgbClr val="0000FF"/>
    <a:srgbClr val="0033CC"/>
    <a:srgbClr val="A6A6A6"/>
    <a:srgbClr val="DCDCDC"/>
    <a:srgbClr val="FFFFFF"/>
    <a:srgbClr val="E03A1E"/>
    <a:srgbClr val="044622"/>
    <a:srgbClr val="009242"/>
    <a:srgbClr val="FE7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92" autoAdjust="0"/>
    <p:restoredTop sz="94660"/>
  </p:normalViewPr>
  <p:slideViewPr>
    <p:cSldViewPr snapToGrid="0">
      <p:cViewPr varScale="1">
        <p:scale>
          <a:sx n="69" d="100"/>
          <a:sy n="69" d="100"/>
        </p:scale>
        <p:origin x="350" y="3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21" Type="http://schemas.openxmlformats.org/officeDocument/2006/relationships/slide" Target="slides/slide19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commentAuthors" Target="commentAuthor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4BA631-95A6-4DD4-9F62-767AF97AFEB6}" type="datetimeFigureOut">
              <a:rPr lang="zh-CN" altLang="en-US" smtClean="0"/>
              <a:t>2026/5/13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82F797-D1F9-47D0-A9E5-038FFCF1C7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4CB2A2-1BF4-4774-811D-2736BA1C0016}" type="datetimeFigureOut">
              <a:rPr lang="zh-CN" altLang="en-US" smtClean="0"/>
              <a:t>2026/5/13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2D093E-AEC6-4F77-A0D2-510F4389EFC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2698750" y="509588"/>
            <a:ext cx="4530725" cy="254952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64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1065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0812D1C2-0201-47AF-8544-6A9AD34198D6}" type="slidenum">
              <a:rPr lang="zh-CN" altLang="en-US" smtClean="0">
                <a:latin typeface="Comic Sans MS" panose="030F0702030302020204" pitchFamily="66" charset="0"/>
              </a:rPr>
              <a:pPr>
                <a:spcBef>
                  <a:spcPct val="0"/>
                </a:spcBef>
              </a:pPr>
              <a:t>1</a:t>
            </a:fld>
            <a:endParaRPr lang="zh-CN" altLang="en-US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07613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38F1BD-537A-090C-EF80-28707D023A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8CC08EF9-5E2D-0879-8FD4-26C036FF9B3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90DA6CCF-FF02-03C4-7C49-1385E1D6ADA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4A8E2E0-5AD4-C4FE-F4D0-A2BAA3E5B85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D093E-AEC6-4F77-A0D2-510F4389EFC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7556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8F980E-5C37-4DA3-28BC-9BD670B65E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1457531A-9104-BE94-38CB-6AC2A7698B2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2899763E-77D4-5FE1-D330-CD26DF98A5C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0B65C40-68A6-0B55-6B9F-CB3C19BEA01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D093E-AEC6-4F77-A0D2-510F4389EFC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44414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83EDFB-5C80-88CB-FDF8-A9BCAE67B8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560FBF49-880D-792A-0F99-B3E71C0128D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9EE3C1D0-CE81-BEF7-C7D5-B60340F8792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AC992E9-3621-229F-02AF-1FC50188A61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D093E-AEC6-4F77-A0D2-510F4389EFC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00570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D5C937-CBFE-2D98-37B9-0A79EB7B58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67286A72-49AE-D60D-2D1D-EEF47A2A02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9AA2B2E3-DC5B-DCB1-2597-0CF3CDF7A9D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SSR? Surface </a:t>
            </a:r>
            <a:r>
              <a:rPr lang="en-US" altLang="zh-CN"/>
              <a:t>shortwave radiation?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899A143-F782-33E8-5AB0-5BD5733471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D093E-AEC6-4F77-A0D2-510F4389EFC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908835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44E3D5-16AD-0C1C-8296-A07A20DD57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30455733-F731-932E-B023-487732FB471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34CD6D52-DCBB-7C4F-2B18-ADDA4FE3727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7A1FD32-8F08-2E9A-0560-C9B5D33E178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D093E-AEC6-4F77-A0D2-510F4389EFC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486299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15BF30-A34F-21FE-1E47-C9DFE73BC8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0EE2DF8A-D6B6-0D40-1CB0-E3FB8B83B56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A6993123-8B06-FC38-62C9-11CA39600D1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DF3C99C-A250-9C22-ED07-CB1486F4E0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D093E-AEC6-4F77-A0D2-510F4389EFC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8814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B3011-ACF7-B31D-D8FD-54E4F46611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9DF40B25-F98A-7A41-BFF6-588C54F553C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D022DC09-87B0-2690-48BF-9EC032D036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/>
              <a:t>and heightened surface sensitivity heat fluxes?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00A331C-3152-9149-EF15-8AAE3AA9CB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D093E-AEC6-4F77-A0D2-510F4389EFC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41170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5F9168-0851-F6D2-4B3B-877A007E4F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DFD74F7E-7B44-9545-B829-6B51B149210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F480599B-05CB-244C-2384-6263371D40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87A8246-83DF-7EDE-E102-115305C097B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D093E-AEC6-4F77-A0D2-510F4389EFC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99386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4918F2-A7D4-3EDA-76EE-7C2FC65107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883E7203-F1FA-87C2-FFB0-7501CE317E5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F884B4C1-328D-8687-14AA-2695EF57990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E426C50-90F7-0B90-1BA4-0255BAA09A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D093E-AEC6-4F77-A0D2-510F4389EFC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666098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54FEAA-EF21-881E-0DAA-FB9B417582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EE6B31B3-256B-44A0-C251-C9278B429E0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BB497AB9-4F2B-2A51-EB60-0B4653ED0D3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4C86C0E-3888-1C32-454B-A1B0A578665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D093E-AEC6-4F77-A0D2-510F4389EFC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8163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98B925-BB41-2E3E-E870-7347B35AA5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EF864E4E-6579-9BC2-AD0A-ED9C48C6ACE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566D18A2-B6D2-DE07-A22E-3457E36F7A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FDDEF85-7343-B480-5E20-BB9466F3553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D093E-AEC6-4F77-A0D2-510F4389EFC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424773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E397E4-F57B-C33C-E655-5728300B59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EFC1C9CB-B79C-F240-1129-C725ADD249F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2A4A570D-8BE1-2A8F-C6E6-4C6C42467FF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61A8D7C-5EC4-D369-9F1D-4FFC40EC62D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D093E-AEC6-4F77-A0D2-510F4389EFC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892039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668CD8-CFEB-1144-E39B-6210A63935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84D95BBA-9624-6C45-21B4-24ABEAF0819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EDAACF0C-EDD0-BDBB-04ED-00385784660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BE87ACE-2674-E952-0BB6-C660BEA9D06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D093E-AEC6-4F77-A0D2-510F4389EFC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88029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909F1A-DFE0-4A59-8041-A995E42848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277444AC-0FB9-03DE-51AA-C8587FA304D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415C077E-03A4-469A-57E7-B65054FCDEA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E60D5A0-13B7-AE5A-C211-9073BEAE573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D093E-AEC6-4F77-A0D2-510F4389EFC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457076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5CC064-546B-A1A1-ADCA-68B63499CA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D26904CE-965B-A015-B5A4-45D81441DDC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C68BDFC8-63EB-257A-7BDA-194BB8FAF6E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95D09C5-A953-BDB2-2E0F-F466A2F466F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D093E-AEC6-4F77-A0D2-510F4389EFC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930768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84DCB0-C00D-43E0-5748-4C5E2BA52C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57F125E6-F8BA-F668-DB19-D2E95EBBC92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15F92EF4-EFA5-5838-F356-51AA3EBA7DE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D24DAF4-6315-4993-7077-CEC711B121B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D093E-AEC6-4F77-A0D2-510F4389EFC4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356308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067954-8301-CF50-4F51-7364E10BF3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82751FAD-869C-11CF-2958-8AE929D1C0A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155ECF1D-9779-80DA-F839-798842888C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7AAB132-B3D0-F3F6-BB08-3F9F9BAEF5F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D093E-AEC6-4F77-A0D2-510F4389EFC4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66047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4982ED-9EBF-21AA-172D-0208197847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9064FF94-5F99-0993-ED6C-68F395B203E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B1484B39-0FAC-730A-61C8-079E0AB91FB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8E3F65D-2DAD-9289-446C-CECE19626F5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D093E-AEC6-4F77-A0D2-510F4389EFC4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880141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0160C9-67F5-A58F-4186-412D887244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8C1D253D-8C76-7C8B-C5F8-2A6901A7C50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CD9D46FC-52E7-9631-666D-BD2BF0ABE6D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CD253D2-EBBB-AA74-DFC0-954C77EB421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D093E-AEC6-4F77-A0D2-510F4389EFC4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920039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98B925-BB41-2E3E-E870-7347B35AA5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EF864E4E-6579-9BC2-AD0A-ED9C48C6ACE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566D18A2-B6D2-DE07-A22E-3457E36F7A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FDDEF85-7343-B480-5E20-BB9466F3553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D093E-AEC6-4F77-A0D2-510F4389EFC4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584532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98B925-BB41-2E3E-E870-7347B35AA5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EF864E4E-6579-9BC2-AD0A-ED9C48C6ACE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566D18A2-B6D2-DE07-A22E-3457E36F7A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FDDEF85-7343-B480-5E20-BB9466F3553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D093E-AEC6-4F77-A0D2-510F4389EFC4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22890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98B925-BB41-2E3E-E870-7347B35AA5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EF864E4E-6579-9BC2-AD0A-ED9C48C6ACE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566D18A2-B6D2-DE07-A22E-3457E36F7A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FDDEF85-7343-B480-5E20-BB9466F3553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D093E-AEC6-4F77-A0D2-510F4389EFC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013384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98B925-BB41-2E3E-E870-7347B35AA5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EF864E4E-6579-9BC2-AD0A-ED9C48C6ACE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566D18A2-B6D2-DE07-A22E-3457E36F7A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FDDEF85-7343-B480-5E20-BB9466F3553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D093E-AEC6-4F77-A0D2-510F4389EFC4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94394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98B925-BB41-2E3E-E870-7347B35AA5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EF864E4E-6579-9BC2-AD0A-ED9C48C6ACE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566D18A2-B6D2-DE07-A22E-3457E36F7A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FDDEF85-7343-B480-5E20-BB9466F3553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D093E-AEC6-4F77-A0D2-510F4389EFC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11225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98B925-BB41-2E3E-E870-7347B35AA5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EF864E4E-6579-9BC2-AD0A-ED9C48C6ACE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566D18A2-B6D2-DE07-A22E-3457E36F7A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FDDEF85-7343-B480-5E20-BB9466F3553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D093E-AEC6-4F77-A0D2-510F4389EFC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88945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63C8F5-880C-B488-3593-7FCE25860E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BAD1AE64-961B-EF27-3C61-1620332B4A1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51602A11-A98B-FECE-D72E-3E061311C3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B4CCCEF-3445-597B-01E8-2DD0966E848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D093E-AEC6-4F77-A0D2-510F4389EFC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85109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03C8AB-5843-3CA1-4206-AD2AD93370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8801FC53-84EF-3B3B-3A5A-1987509D24A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A47BA3BB-FFD4-A4E3-1D58-D12C05E18BE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00C8DDE-985A-23FF-B818-268116D0BAE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D093E-AEC6-4F77-A0D2-510F4389EFC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58241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3B9928-A226-3108-1F5B-C1AC4CDBE2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69D19155-1AA3-526E-EFD2-2438C3F5140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0ACCB3B6-AA38-73A5-9872-F81A7D74C54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44CD086-477B-B42C-C8CF-815F020E0E3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D093E-AEC6-4F77-A0D2-510F4389EFC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59652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B08217-0C27-3C68-521F-62388B795A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A2DFC131-A7A2-7E50-B57B-1DEC6E3D27C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AFA423B3-1976-34E8-E83C-6ED548B0B9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C91E24F-3805-A2D2-075D-5C37B22D0F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D093E-AEC6-4F77-A0D2-510F4389EFC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25449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DB11DBCF-79FA-44B1-8761-16D44C36B175}"/>
              </a:ext>
            </a:extLst>
          </p:cNvPr>
          <p:cNvGrpSpPr/>
          <p:nvPr userDrawn="1"/>
        </p:nvGrpSpPr>
        <p:grpSpPr>
          <a:xfrm>
            <a:off x="-8994" y="5073844"/>
            <a:ext cx="12200994" cy="1804327"/>
            <a:chOff x="6056" y="5053673"/>
            <a:chExt cx="12200994" cy="1804327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73490250-8D35-43EC-8F37-E2F5B8B4F06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323" r="14726" b="48018"/>
            <a:stretch>
              <a:fillRect/>
            </a:stretch>
          </p:blipFill>
          <p:spPr>
            <a:xfrm>
              <a:off x="15050" y="5223309"/>
              <a:ext cx="5870824" cy="1634689"/>
            </a:xfrm>
            <a:prstGeom prst="rect">
              <a:avLst/>
            </a:prstGeom>
          </p:spPr>
        </p:pic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0AE33B65-B599-4B23-9BA0-96A995FD0620}"/>
                </a:ext>
              </a:extLst>
            </p:cNvPr>
            <p:cNvSpPr/>
            <p:nvPr/>
          </p:nvSpPr>
          <p:spPr>
            <a:xfrm>
              <a:off x="15050" y="5223311"/>
              <a:ext cx="12192000" cy="1634689"/>
            </a:xfrm>
            <a:prstGeom prst="rect">
              <a:avLst/>
            </a:prstGeom>
            <a:gradFill flip="none" rotWithShape="1">
              <a:gsLst>
                <a:gs pos="0">
                  <a:srgbClr val="014924"/>
                </a:gs>
                <a:gs pos="51000">
                  <a:srgbClr val="014924"/>
                </a:gs>
                <a:gs pos="80000">
                  <a:srgbClr val="014924">
                    <a:alpha val="80000"/>
                  </a:srgbClr>
                </a:gs>
                <a:gs pos="100000">
                  <a:srgbClr val="014924">
                    <a:alpha val="6000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E2AA9FD1-B808-40D5-BA7F-0EDC4665227D}"/>
                </a:ext>
              </a:extLst>
            </p:cNvPr>
            <p:cNvSpPr/>
            <p:nvPr/>
          </p:nvSpPr>
          <p:spPr>
            <a:xfrm>
              <a:off x="6056" y="5053673"/>
              <a:ext cx="12192000" cy="77108"/>
            </a:xfrm>
            <a:prstGeom prst="rect">
              <a:avLst/>
            </a:prstGeom>
            <a:solidFill>
              <a:srgbClr val="0149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49775" y="1719763"/>
            <a:ext cx="10274461" cy="23876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36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230833CB-3E38-4536-B7A3-FAC601C80F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CA8C16-B841-4B1B-9D73-E12BC669EB5E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2026/5/13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BEEE8A4-44C2-41B3-BAD4-F53287D419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20087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灯片编号占位符 51">
            <a:extLst>
              <a:ext uri="{FF2B5EF4-FFF2-40B4-BE49-F238E27FC236}">
                <a16:creationId xmlns:a16="http://schemas.microsoft.com/office/drawing/2014/main" id="{DC39CC23-425D-4ACE-37A2-1E76A3EBA5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65600" y="199017"/>
            <a:ext cx="626400" cy="36512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fld id="{C302FF0A-A20F-45FC-ABD3-D4655AE8E1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51048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39E74CA-18ED-E82B-D963-9E66C76955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0CA79B8-D509-4249-9554-2AF095965072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2026/5/13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0F87305-BC15-AAC1-7B9E-FDDAEF7A6CC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02FF0A-A20F-45FC-ABD3-D4655AE8E18A}" type="slidenum">
              <a:rPr kumimoji="0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24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4CFF4EF-85BD-B11C-456F-DCA9E5BD232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546" b="8830"/>
          <a:stretch>
            <a:fillRect/>
          </a:stretch>
        </p:blipFill>
        <p:spPr>
          <a:xfrm>
            <a:off x="9188931" y="18770"/>
            <a:ext cx="2376667" cy="734513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20766CB4-11A6-C7EA-E413-53085084BFF0}"/>
              </a:ext>
            </a:extLst>
          </p:cNvPr>
          <p:cNvGrpSpPr/>
          <p:nvPr userDrawn="1"/>
        </p:nvGrpSpPr>
        <p:grpSpPr>
          <a:xfrm>
            <a:off x="1475839" y="373558"/>
            <a:ext cx="3016709" cy="923330"/>
            <a:chOff x="1311451" y="488295"/>
            <a:chExt cx="3016709" cy="923330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25876184-5DCF-4D91-D394-FCF261ACD390}"/>
                </a:ext>
              </a:extLst>
            </p:cNvPr>
            <p:cNvSpPr txBox="1"/>
            <p:nvPr/>
          </p:nvSpPr>
          <p:spPr>
            <a:xfrm>
              <a:off x="1311451" y="488295"/>
              <a:ext cx="218358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5400" b="1" i="0" u="none" strike="noStrike" kern="1200" cap="none" spc="0" normalizeH="0" baseline="0" noProof="0">
                  <a:ln>
                    <a:noFill/>
                  </a:ln>
                  <a:solidFill>
                    <a:srgbClr val="044622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目录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C5F1C65F-4BB8-4EB7-C673-3FEFCA3D6F55}"/>
                </a:ext>
              </a:extLst>
            </p:cNvPr>
            <p:cNvSpPr txBox="1"/>
            <p:nvPr/>
          </p:nvSpPr>
          <p:spPr>
            <a:xfrm>
              <a:off x="3099611" y="1103848"/>
              <a:ext cx="122854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>
                  <a:ln>
                    <a:noFill/>
                  </a:ln>
                  <a:solidFill>
                    <a:srgbClr val="044622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CONTENTS</a:t>
              </a:r>
              <a:endPara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446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51431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标题 45">
            <a:extLst>
              <a:ext uri="{FF2B5EF4-FFF2-40B4-BE49-F238E27FC236}">
                <a16:creationId xmlns:a16="http://schemas.microsoft.com/office/drawing/2014/main" id="{79FD1DF0-F2E7-41CB-AB4C-848D370D98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50" name="日期占位符 49">
            <a:extLst>
              <a:ext uri="{FF2B5EF4-FFF2-40B4-BE49-F238E27FC236}">
                <a16:creationId xmlns:a16="http://schemas.microsoft.com/office/drawing/2014/main" id="{6246E2C5-DC92-4B55-A7DA-69CE4D4E47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B79D2-1B02-49B2-8183-6E8A2D562F00}" type="datetime1">
              <a:rPr lang="zh-CN" altLang="en-US" smtClean="0"/>
              <a:t>2026/5/13</a:t>
            </a:fld>
            <a:endParaRPr lang="zh-CN" altLang="en-US"/>
          </a:p>
        </p:txBody>
      </p:sp>
      <p:sp>
        <p:nvSpPr>
          <p:cNvPr id="51" name="页脚占位符 50">
            <a:extLst>
              <a:ext uri="{FF2B5EF4-FFF2-40B4-BE49-F238E27FC236}">
                <a16:creationId xmlns:a16="http://schemas.microsoft.com/office/drawing/2014/main" id="{2296E394-5F33-4AA9-94DE-687B9C8601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20087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E3204297-12A9-45C8-B658-4E43E3CC346B}"/>
              </a:ext>
            </a:extLst>
          </p:cNvPr>
          <p:cNvGrpSpPr/>
          <p:nvPr userDrawn="1"/>
        </p:nvGrpSpPr>
        <p:grpSpPr>
          <a:xfrm>
            <a:off x="-1" y="86981"/>
            <a:ext cx="12192001" cy="613458"/>
            <a:chOff x="-1" y="127322"/>
            <a:chExt cx="12192001" cy="613458"/>
          </a:xfrm>
        </p:grpSpPr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id="{13BDB45D-D1D3-423D-A901-BB5E73FD90C1}"/>
                </a:ext>
              </a:extLst>
            </p:cNvPr>
            <p:cNvCxnSpPr/>
            <p:nvPr userDrawn="1"/>
          </p:nvCxnSpPr>
          <p:spPr>
            <a:xfrm>
              <a:off x="393539" y="740780"/>
              <a:ext cx="11798461" cy="0"/>
            </a:xfrm>
            <a:prstGeom prst="line">
              <a:avLst/>
            </a:prstGeom>
            <a:ln>
              <a:solidFill>
                <a:srgbClr val="1F2B37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925EA2D6-8201-4FFB-8AC2-81DB75E1562F}"/>
                </a:ext>
              </a:extLst>
            </p:cNvPr>
            <p:cNvSpPr/>
            <p:nvPr/>
          </p:nvSpPr>
          <p:spPr>
            <a:xfrm>
              <a:off x="-1" y="127322"/>
              <a:ext cx="150471" cy="613458"/>
            </a:xfrm>
            <a:prstGeom prst="rect">
              <a:avLst/>
            </a:prstGeom>
            <a:solidFill>
              <a:srgbClr val="0446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矩形 55">
              <a:extLst>
                <a:ext uri="{FF2B5EF4-FFF2-40B4-BE49-F238E27FC236}">
                  <a16:creationId xmlns:a16="http://schemas.microsoft.com/office/drawing/2014/main" id="{B4C56575-3F73-4FD3-99CA-1D894F8974D3}"/>
                </a:ext>
              </a:extLst>
            </p:cNvPr>
            <p:cNvSpPr/>
            <p:nvPr/>
          </p:nvSpPr>
          <p:spPr>
            <a:xfrm>
              <a:off x="196769" y="127322"/>
              <a:ext cx="150471" cy="613458"/>
            </a:xfrm>
            <a:prstGeom prst="rect">
              <a:avLst/>
            </a:prstGeom>
            <a:solidFill>
              <a:srgbClr val="0446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8" name="内容占位符 2">
            <a:extLst>
              <a:ext uri="{FF2B5EF4-FFF2-40B4-BE49-F238E27FC236}">
                <a16:creationId xmlns:a16="http://schemas.microsoft.com/office/drawing/2014/main" id="{CECBA233-EA14-4C89-A8CD-86C0EBDA472A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93540" y="1035290"/>
            <a:ext cx="11402220" cy="514167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5CEE39BD-FF31-49A6-9BB1-4395A27C2850}"/>
              </a:ext>
            </a:extLst>
          </p:cNvPr>
          <p:cNvSpPr/>
          <p:nvPr userDrawn="1"/>
        </p:nvSpPr>
        <p:spPr>
          <a:xfrm>
            <a:off x="11565600" y="72788"/>
            <a:ext cx="626400" cy="626480"/>
          </a:xfrm>
          <a:prstGeom prst="rect">
            <a:avLst/>
          </a:prstGeom>
          <a:solidFill>
            <a:srgbClr val="044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灯片编号占位符 51">
            <a:extLst>
              <a:ext uri="{FF2B5EF4-FFF2-40B4-BE49-F238E27FC236}">
                <a16:creationId xmlns:a16="http://schemas.microsoft.com/office/drawing/2014/main" id="{DF751ACB-EDC9-419E-8759-8AD296A772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65600" y="199017"/>
            <a:ext cx="626400" cy="36512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fld id="{C302FF0A-A20F-45FC-ABD3-D4655AE8E1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51041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DB11DBCF-79FA-44B1-8761-16D44C36B175}"/>
              </a:ext>
            </a:extLst>
          </p:cNvPr>
          <p:cNvGrpSpPr/>
          <p:nvPr userDrawn="1"/>
        </p:nvGrpSpPr>
        <p:grpSpPr>
          <a:xfrm>
            <a:off x="-8994" y="4490572"/>
            <a:ext cx="12200994" cy="2387600"/>
            <a:chOff x="6056" y="5053673"/>
            <a:chExt cx="12200994" cy="1804327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73490250-8D35-43EC-8F37-E2F5B8B4F06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323" r="14726" b="48018"/>
            <a:stretch>
              <a:fillRect/>
            </a:stretch>
          </p:blipFill>
          <p:spPr>
            <a:xfrm>
              <a:off x="15050" y="5223309"/>
              <a:ext cx="5870824" cy="1634689"/>
            </a:xfrm>
            <a:prstGeom prst="rect">
              <a:avLst/>
            </a:prstGeom>
          </p:spPr>
        </p:pic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0AE33B65-B599-4B23-9BA0-96A995FD0620}"/>
                </a:ext>
              </a:extLst>
            </p:cNvPr>
            <p:cNvSpPr/>
            <p:nvPr/>
          </p:nvSpPr>
          <p:spPr>
            <a:xfrm>
              <a:off x="15050" y="5223311"/>
              <a:ext cx="12192000" cy="1634689"/>
            </a:xfrm>
            <a:prstGeom prst="rect">
              <a:avLst/>
            </a:prstGeom>
            <a:gradFill flip="none" rotWithShape="1">
              <a:gsLst>
                <a:gs pos="0">
                  <a:srgbClr val="014924"/>
                </a:gs>
                <a:gs pos="51000">
                  <a:srgbClr val="014924"/>
                </a:gs>
                <a:gs pos="80000">
                  <a:srgbClr val="014924">
                    <a:alpha val="80000"/>
                  </a:srgbClr>
                </a:gs>
                <a:gs pos="100000">
                  <a:srgbClr val="014924">
                    <a:alpha val="6000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E2AA9FD1-B808-40D5-BA7F-0EDC4665227D}"/>
                </a:ext>
              </a:extLst>
            </p:cNvPr>
            <p:cNvSpPr/>
            <p:nvPr/>
          </p:nvSpPr>
          <p:spPr>
            <a:xfrm>
              <a:off x="6056" y="5053673"/>
              <a:ext cx="12192000" cy="77108"/>
            </a:xfrm>
            <a:prstGeom prst="rect">
              <a:avLst/>
            </a:prstGeom>
            <a:solidFill>
              <a:srgbClr val="0149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58769" y="1041400"/>
            <a:ext cx="10274461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958769" y="3853788"/>
            <a:ext cx="10274461" cy="110735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230833CB-3E38-4536-B7A3-FAC601C80F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12212-CA74-470A-9842-0F3701203783}" type="datetime1">
              <a:rPr lang="zh-CN" altLang="en-US" smtClean="0"/>
              <a:t>2026/5/13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BEEE8A4-44C2-41B3-BAD4-F53287D419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20087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904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773ABF87-5E49-BC9E-48EC-7C2412B1DB3C}"/>
              </a:ext>
            </a:extLst>
          </p:cNvPr>
          <p:cNvSpPr/>
          <p:nvPr userDrawn="1"/>
        </p:nvSpPr>
        <p:spPr>
          <a:xfrm>
            <a:off x="11565600" y="72788"/>
            <a:ext cx="626400" cy="626480"/>
          </a:xfrm>
          <a:prstGeom prst="rect">
            <a:avLst/>
          </a:prstGeom>
          <a:solidFill>
            <a:srgbClr val="044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FB58CF8F-9341-4549-BB57-BB774FE0963B}"/>
              </a:ext>
            </a:extLst>
          </p:cNvPr>
          <p:cNvGrpSpPr/>
          <p:nvPr userDrawn="1"/>
        </p:nvGrpSpPr>
        <p:grpSpPr>
          <a:xfrm>
            <a:off x="-1" y="127322"/>
            <a:ext cx="12192001" cy="613458"/>
            <a:chOff x="-1" y="127322"/>
            <a:chExt cx="12192001" cy="613458"/>
          </a:xfrm>
        </p:grpSpPr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14FF22B2-6393-4B02-9750-862C0A7B50B7}"/>
                </a:ext>
              </a:extLst>
            </p:cNvPr>
            <p:cNvCxnSpPr/>
            <p:nvPr/>
          </p:nvCxnSpPr>
          <p:spPr>
            <a:xfrm>
              <a:off x="393539" y="740780"/>
              <a:ext cx="11798461" cy="0"/>
            </a:xfrm>
            <a:prstGeom prst="line">
              <a:avLst/>
            </a:prstGeom>
            <a:ln>
              <a:solidFill>
                <a:srgbClr val="1F2B37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4A865E57-C352-4F2D-9BE2-B44C2ACCC758}"/>
                </a:ext>
              </a:extLst>
            </p:cNvPr>
            <p:cNvSpPr/>
            <p:nvPr/>
          </p:nvSpPr>
          <p:spPr>
            <a:xfrm>
              <a:off x="-1" y="127322"/>
              <a:ext cx="150471" cy="613458"/>
            </a:xfrm>
            <a:prstGeom prst="rect">
              <a:avLst/>
            </a:prstGeom>
            <a:solidFill>
              <a:srgbClr val="0446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D7530544-ACB4-4868-8580-94E822043F16}"/>
                </a:ext>
              </a:extLst>
            </p:cNvPr>
            <p:cNvSpPr/>
            <p:nvPr/>
          </p:nvSpPr>
          <p:spPr>
            <a:xfrm>
              <a:off x="196769" y="127322"/>
              <a:ext cx="150471" cy="613458"/>
            </a:xfrm>
            <a:prstGeom prst="rect">
              <a:avLst/>
            </a:prstGeom>
            <a:solidFill>
              <a:srgbClr val="0446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标题 14">
            <a:extLst>
              <a:ext uri="{FF2B5EF4-FFF2-40B4-BE49-F238E27FC236}">
                <a16:creationId xmlns:a16="http://schemas.microsoft.com/office/drawing/2014/main" id="{78A1AFBD-ED6F-4D5C-9BC5-0FA7917560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16" name="日期占位符 15">
            <a:extLst>
              <a:ext uri="{FF2B5EF4-FFF2-40B4-BE49-F238E27FC236}">
                <a16:creationId xmlns:a16="http://schemas.microsoft.com/office/drawing/2014/main" id="{EE5A2CBC-CEE6-4E82-9CBB-99B9A7810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D2B09-79F8-40DA-B599-EF2277DA6492}" type="datetime1">
              <a:rPr lang="zh-CN" altLang="en-US" smtClean="0"/>
              <a:t>2026/5/13</a:t>
            </a:fld>
            <a:endParaRPr lang="zh-CN" altLang="en-US"/>
          </a:p>
        </p:txBody>
      </p:sp>
      <p:sp>
        <p:nvSpPr>
          <p:cNvPr id="17" name="页脚占位符 16">
            <a:extLst>
              <a:ext uri="{FF2B5EF4-FFF2-40B4-BE49-F238E27FC236}">
                <a16:creationId xmlns:a16="http://schemas.microsoft.com/office/drawing/2014/main" id="{107BE5AA-8859-438C-95F9-B64F7AFB00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20087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2" name="灯片编号占位符 51">
            <a:extLst>
              <a:ext uri="{FF2B5EF4-FFF2-40B4-BE49-F238E27FC236}">
                <a16:creationId xmlns:a16="http://schemas.microsoft.com/office/drawing/2014/main" id="{0AE4D14C-FE6C-3606-4945-D4617F1168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65600" y="199017"/>
            <a:ext cx="626400" cy="365125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fld id="{C302FF0A-A20F-45FC-ABD3-D4655AE8E1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34009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00213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14730" y="119157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014730" y="407130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04EBF907-563A-4265-A51A-06A7700DFD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8B334-E05C-49E5-BAB8-42AB61E9969C}" type="datetime1">
              <a:rPr lang="zh-CN" altLang="en-US" smtClean="0"/>
              <a:t>2026/5/13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10ADBD34-6E92-40AA-8D9F-78B2E7C3F7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20087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D4911E29-4C5E-4E86-A191-16C3B0895C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65598" y="203465"/>
            <a:ext cx="626401" cy="365125"/>
          </a:xfrm>
          <a:prstGeom prst="rect">
            <a:avLst/>
          </a:prstGeom>
        </p:spPr>
        <p:txBody>
          <a:bodyPr/>
          <a:lstStyle/>
          <a:p>
            <a:fld id="{C302FF0A-A20F-45FC-ABD3-D4655AE8E1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95898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标题 45">
            <a:extLst>
              <a:ext uri="{FF2B5EF4-FFF2-40B4-BE49-F238E27FC236}">
                <a16:creationId xmlns:a16="http://schemas.microsoft.com/office/drawing/2014/main" id="{79FD1DF0-F2E7-41CB-AB4C-848D370D98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50" name="日期占位符 49">
            <a:extLst>
              <a:ext uri="{FF2B5EF4-FFF2-40B4-BE49-F238E27FC236}">
                <a16:creationId xmlns:a16="http://schemas.microsoft.com/office/drawing/2014/main" id="{6246E2C5-DC92-4B55-A7DA-69CE4D4E47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B4F5B-1BB9-4D06-A4FF-F682A6CD2605}" type="datetime1">
              <a:rPr lang="zh-CN" altLang="en-US" smtClean="0"/>
              <a:t>2026/5/13</a:t>
            </a:fld>
            <a:endParaRPr lang="zh-CN" altLang="en-US"/>
          </a:p>
        </p:txBody>
      </p:sp>
      <p:sp>
        <p:nvSpPr>
          <p:cNvPr id="51" name="页脚占位符 50">
            <a:extLst>
              <a:ext uri="{FF2B5EF4-FFF2-40B4-BE49-F238E27FC236}">
                <a16:creationId xmlns:a16="http://schemas.microsoft.com/office/drawing/2014/main" id="{2296E394-5F33-4AA9-94DE-687B9C8601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20087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E3204297-12A9-45C8-B658-4E43E3CC346B}"/>
              </a:ext>
            </a:extLst>
          </p:cNvPr>
          <p:cNvGrpSpPr/>
          <p:nvPr userDrawn="1"/>
        </p:nvGrpSpPr>
        <p:grpSpPr>
          <a:xfrm>
            <a:off x="-1" y="86981"/>
            <a:ext cx="12192001" cy="613458"/>
            <a:chOff x="-1" y="127322"/>
            <a:chExt cx="12192001" cy="613458"/>
          </a:xfrm>
        </p:grpSpPr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id="{13BDB45D-D1D3-423D-A901-BB5E73FD90C1}"/>
                </a:ext>
              </a:extLst>
            </p:cNvPr>
            <p:cNvCxnSpPr/>
            <p:nvPr userDrawn="1"/>
          </p:nvCxnSpPr>
          <p:spPr>
            <a:xfrm>
              <a:off x="393539" y="740780"/>
              <a:ext cx="11798461" cy="0"/>
            </a:xfrm>
            <a:prstGeom prst="line">
              <a:avLst/>
            </a:prstGeom>
            <a:ln>
              <a:solidFill>
                <a:srgbClr val="1F2B37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925EA2D6-8201-4FFB-8AC2-81DB75E1562F}"/>
                </a:ext>
              </a:extLst>
            </p:cNvPr>
            <p:cNvSpPr/>
            <p:nvPr/>
          </p:nvSpPr>
          <p:spPr>
            <a:xfrm>
              <a:off x="-1" y="127322"/>
              <a:ext cx="150471" cy="613458"/>
            </a:xfrm>
            <a:prstGeom prst="rect">
              <a:avLst/>
            </a:prstGeom>
            <a:solidFill>
              <a:srgbClr val="0446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矩形 55">
              <a:extLst>
                <a:ext uri="{FF2B5EF4-FFF2-40B4-BE49-F238E27FC236}">
                  <a16:creationId xmlns:a16="http://schemas.microsoft.com/office/drawing/2014/main" id="{B4C56575-3F73-4FD3-99CA-1D894F8974D3}"/>
                </a:ext>
              </a:extLst>
            </p:cNvPr>
            <p:cNvSpPr/>
            <p:nvPr/>
          </p:nvSpPr>
          <p:spPr>
            <a:xfrm>
              <a:off x="196769" y="127322"/>
              <a:ext cx="150471" cy="613458"/>
            </a:xfrm>
            <a:prstGeom prst="rect">
              <a:avLst/>
            </a:prstGeom>
            <a:solidFill>
              <a:srgbClr val="0446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8" name="内容占位符 2">
            <a:extLst>
              <a:ext uri="{FF2B5EF4-FFF2-40B4-BE49-F238E27FC236}">
                <a16:creationId xmlns:a16="http://schemas.microsoft.com/office/drawing/2014/main" id="{CECBA233-EA14-4C89-A8CD-86C0EBDA472A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93540" y="1035290"/>
            <a:ext cx="11402220" cy="514167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5CEE39BD-FF31-49A6-9BB1-4395A27C2850}"/>
              </a:ext>
            </a:extLst>
          </p:cNvPr>
          <p:cNvSpPr/>
          <p:nvPr userDrawn="1"/>
        </p:nvSpPr>
        <p:spPr>
          <a:xfrm>
            <a:off x="11565600" y="72788"/>
            <a:ext cx="626400" cy="626480"/>
          </a:xfrm>
          <a:prstGeom prst="rect">
            <a:avLst/>
          </a:prstGeom>
          <a:solidFill>
            <a:srgbClr val="044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灯片编号占位符 51">
            <a:extLst>
              <a:ext uri="{FF2B5EF4-FFF2-40B4-BE49-F238E27FC236}">
                <a16:creationId xmlns:a16="http://schemas.microsoft.com/office/drawing/2014/main" id="{DF751ACB-EDC9-419E-8759-8AD296A772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65600" y="199017"/>
            <a:ext cx="626400" cy="36512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fld id="{C302FF0A-A20F-45FC-ABD3-D4655AE8E1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68343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393539" y="72788"/>
            <a:ext cx="11402220" cy="7225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3539" y="1035290"/>
            <a:ext cx="11402221" cy="5141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393539" y="6420086"/>
            <a:ext cx="2768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EF55C6-7337-4A46-8718-09C765528511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2026/5/13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77C49C98-97A5-4132-8B85-ED3A313DFB59}"/>
              </a:ext>
            </a:extLst>
          </p:cNvPr>
          <p:cNvSpPr/>
          <p:nvPr userDrawn="1"/>
        </p:nvSpPr>
        <p:spPr>
          <a:xfrm>
            <a:off x="11565600" y="72788"/>
            <a:ext cx="626400" cy="626480"/>
          </a:xfrm>
          <a:prstGeom prst="rect">
            <a:avLst/>
          </a:prstGeom>
          <a:solidFill>
            <a:srgbClr val="044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1565598" y="203465"/>
            <a:ext cx="6264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lang="zh-CN" altLang="en-US" sz="2400" b="1" kern="1200" smtClean="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02FF0A-A20F-45FC-ABD3-D4655AE8E18A}" type="slidenum">
              <a:rPr kumimoji="0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24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31950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93" r:id="rId2"/>
    <p:sldLayoutId id="2147483684" r:id="rId3"/>
  </p:sldLayoutIdLst>
  <p:hf hdr="0" ftr="0" dt="0"/>
  <p:txStyles>
    <p:titleStyle>
      <a:lvl1pPr marL="0"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en-US" sz="3200" b="1" kern="1200" dirty="0">
          <a:solidFill>
            <a:srgbClr val="044622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393539" y="72788"/>
            <a:ext cx="11402220" cy="7225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3539" y="1035290"/>
            <a:ext cx="11402221" cy="5141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393539" y="6420086"/>
            <a:ext cx="2768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86F607-1CDA-465B-86DB-D0574BE3C787}" type="datetime1">
              <a:rPr lang="zh-CN" altLang="en-US" smtClean="0"/>
              <a:t>2026/5/13</a:t>
            </a:fld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DC363DC-23F0-CE94-49E3-FDAE42DF1D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AAD7E2-971D-4D28-A570-3C165A9D71F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3637A14-951D-BCA5-571E-76EADD2C936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0137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90" r:id="rId2"/>
    <p:sldLayoutId id="2147483691" r:id="rId3"/>
    <p:sldLayoutId id="2147483692" r:id="rId4"/>
    <p:sldLayoutId id="2147483695" r:id="rId5"/>
  </p:sldLayoutIdLst>
  <p:hf hdr="0" ftr="0" dt="0"/>
  <p:txStyles>
    <p:titleStyle>
      <a:lvl1pPr marL="0"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en-US" sz="3200" b="1" kern="1200" dirty="0">
          <a:solidFill>
            <a:srgbClr val="044622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.emf"/><Relationship Id="rId4" Type="http://schemas.openxmlformats.org/officeDocument/2006/relationships/image" Target="../media/image4.w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tmp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tmp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3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0" y="685830"/>
            <a:ext cx="12192000" cy="3697288"/>
          </a:xfrm>
        </p:spPr>
        <p:txBody>
          <a:bodyPr/>
          <a:lstStyle/>
          <a:p>
            <a:pPr algn="ctr">
              <a:buNone/>
              <a:defRPr/>
            </a:pPr>
            <a:r>
              <a:rPr lang="en-US" altLang="zh-CN" sz="32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Linking the Middle East Climate Variability to the Thermal Effects in Southeast Asia &amp; Western Pacific in Spring</a:t>
            </a:r>
            <a:endParaRPr lang="en-US" altLang="zh-CN" sz="3200" b="1" dirty="0">
              <a:solidFill>
                <a:srgbClr val="00206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 eaLnBrk="1" hangingPunct="1">
              <a:lnSpc>
                <a:spcPct val="150000"/>
              </a:lnSpc>
              <a:buNone/>
              <a:defRPr/>
            </a:pPr>
            <a:endParaRPr lang="en-US" altLang="zh-CN" sz="2800" b="1" dirty="0">
              <a:solidFill>
                <a:srgbClr val="00206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 eaLnBrk="1" hangingPunct="1">
              <a:buNone/>
              <a:defRPr/>
            </a:pPr>
            <a:r>
              <a:rPr lang="en-US" altLang="zh-CN" b="1" dirty="0">
                <a:solidFill>
                  <a:srgbClr val="2B7C9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Song</a:t>
            </a:r>
            <a:r>
              <a:rPr lang="zh-CN" altLang="en-US" b="1" dirty="0">
                <a:solidFill>
                  <a:srgbClr val="2B7C9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b="1" dirty="0">
                <a:solidFill>
                  <a:srgbClr val="2B7C9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Yang</a:t>
            </a:r>
          </a:p>
          <a:p>
            <a:pPr algn="ctr" eaLnBrk="1" hangingPunct="1">
              <a:buFont typeface="Wingdings" panose="05000000000000000000" pitchFamily="2" charset="2"/>
              <a:buNone/>
              <a:defRPr/>
            </a:pPr>
            <a:endParaRPr lang="en-US" altLang="zh-CN" sz="1000" b="1" dirty="0">
              <a:solidFill>
                <a:srgbClr val="2B7C95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b="1" dirty="0">
                <a:solidFill>
                  <a:srgbClr val="2B7C9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School of Atmospheric Sciences</a:t>
            </a:r>
          </a:p>
          <a:p>
            <a:pPr algn="ctr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b="1" dirty="0">
                <a:solidFill>
                  <a:srgbClr val="2B7C9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Sun </a:t>
            </a:r>
            <a:r>
              <a:rPr lang="en-US" altLang="zh-CN" sz="2400" b="1" dirty="0" err="1">
                <a:solidFill>
                  <a:srgbClr val="2B7C9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Yat-sen</a:t>
            </a:r>
            <a:r>
              <a:rPr lang="en-US" altLang="zh-CN" sz="2400" b="1" dirty="0">
                <a:solidFill>
                  <a:srgbClr val="2B7C9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University, China</a:t>
            </a:r>
          </a:p>
          <a:p>
            <a:pPr algn="ctr" eaLnBrk="1" hangingPunct="1">
              <a:buFont typeface="Wingdings" panose="05000000000000000000" pitchFamily="2" charset="2"/>
              <a:buNone/>
              <a:defRPr/>
            </a:pPr>
            <a:endParaRPr lang="en-US" altLang="zh-CN" sz="28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5477" name="矩形 2"/>
          <p:cNvSpPr>
            <a:spLocks noChangeArrowheads="1"/>
          </p:cNvSpPr>
          <p:nvPr/>
        </p:nvSpPr>
        <p:spPr bwMode="auto">
          <a:xfrm>
            <a:off x="2164123" y="4892024"/>
            <a:ext cx="763515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dirty="0">
                <a:solidFill>
                  <a:srgbClr val="2B7C9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Nanjing, China</a:t>
            </a:r>
          </a:p>
          <a:p>
            <a:pPr algn="ctr"/>
            <a:r>
              <a:rPr lang="en-US" altLang="zh-CN" sz="2400" dirty="0">
                <a:solidFill>
                  <a:srgbClr val="2B7C9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13 May 2026</a:t>
            </a:r>
            <a:endParaRPr lang="zh-CN" altLang="en-US" sz="2400" dirty="0">
              <a:solidFill>
                <a:srgbClr val="2B7C95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6515249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2B8EE2-FF15-619D-E932-01F2999B23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灯片编号占位符 42">
            <a:extLst>
              <a:ext uri="{FF2B5EF4-FFF2-40B4-BE49-F238E27FC236}">
                <a16:creationId xmlns:a16="http://schemas.microsoft.com/office/drawing/2014/main" id="{259DC477-1112-50B6-267C-F02F8F8EA7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65600" y="199017"/>
            <a:ext cx="626400" cy="365125"/>
          </a:xfrm>
        </p:spPr>
        <p:txBody>
          <a:bodyPr/>
          <a:lstStyle/>
          <a:p>
            <a:pPr algn="ctr"/>
            <a:fld id="{C302FF0A-A20F-45FC-ABD3-D4655AE8E18A}" type="slidenum">
              <a:rPr lang="zh-CN" altLang="en-US" sz="2800" smtClean="0"/>
              <a:pPr algn="ctr"/>
              <a:t>10</a:t>
            </a:fld>
            <a:endParaRPr lang="zh-CN" altLang="en-US" sz="2800" dirty="0"/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id="{6DC07604-EB1F-E401-4169-45126863B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241" y="59229"/>
            <a:ext cx="6942405" cy="612782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altLang="zh-CN" dirty="0">
                <a:latin typeface="+mj-lt"/>
              </a:rPr>
              <a:t>Part I</a:t>
            </a:r>
            <a:endParaRPr lang="zh-CN" altLang="en-US" dirty="0">
              <a:latin typeface="+mj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0102351-F65D-A45E-B3B6-AD4874372669}"/>
              </a:ext>
            </a:extLst>
          </p:cNvPr>
          <p:cNvSpPr txBox="1"/>
          <p:nvPr/>
        </p:nvSpPr>
        <p:spPr>
          <a:xfrm>
            <a:off x="824622" y="1106686"/>
            <a:ext cx="110045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FF0000"/>
                </a:solidFill>
              </a:rPr>
              <a:t>Enhanced convection in W. Pacific </a:t>
            </a:r>
            <a:r>
              <a:rPr lang="en-US" altLang="zh-CN" sz="2400" dirty="0"/>
              <a:t>is significantly correlated with the suppressed convection &amp; </a:t>
            </a:r>
            <a:r>
              <a:rPr lang="en-US" altLang="zh-CN" sz="2400" b="1" dirty="0">
                <a:solidFill>
                  <a:srgbClr val="FF0000"/>
                </a:solidFill>
              </a:rPr>
              <a:t>higher temperature in the Middle East.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4E951CC0-9E35-67EC-B86B-40154B0D3E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54" b="27408"/>
          <a:stretch/>
        </p:blipFill>
        <p:spPr>
          <a:xfrm>
            <a:off x="527810" y="2199412"/>
            <a:ext cx="6997195" cy="392110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DCEED6DA-2CB5-F497-B2FB-659E6C8824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76987" y="2199412"/>
            <a:ext cx="3787203" cy="171660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C0665C37-4082-6E2A-531D-955958AC239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44110" y="4153682"/>
            <a:ext cx="3505924" cy="2091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6759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3B101A-1AE9-B46B-208D-5E9B9C0389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灯片编号占位符 42">
            <a:extLst>
              <a:ext uri="{FF2B5EF4-FFF2-40B4-BE49-F238E27FC236}">
                <a16:creationId xmlns:a16="http://schemas.microsoft.com/office/drawing/2014/main" id="{203289DD-0CD2-4BCF-2511-7E1DE0856A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65600" y="199017"/>
            <a:ext cx="626400" cy="365125"/>
          </a:xfrm>
        </p:spPr>
        <p:txBody>
          <a:bodyPr/>
          <a:lstStyle/>
          <a:p>
            <a:pPr algn="ctr"/>
            <a:fld id="{C302FF0A-A20F-45FC-ABD3-D4655AE8E18A}" type="slidenum">
              <a:rPr lang="zh-CN" altLang="en-US" sz="2800" smtClean="0"/>
              <a:pPr algn="ctr"/>
              <a:t>11</a:t>
            </a:fld>
            <a:endParaRPr lang="zh-CN" altLang="en-US" sz="2800" dirty="0"/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id="{4D141EEF-633C-418A-1408-6AB8D797C4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241" y="59229"/>
            <a:ext cx="6942405" cy="612782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altLang="zh-CN" dirty="0">
                <a:latin typeface="+mj-lt"/>
              </a:rPr>
              <a:t>Part I</a:t>
            </a:r>
            <a:endParaRPr lang="zh-CN" altLang="en-US" dirty="0">
              <a:latin typeface="+mj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FD9F173-A438-2A2D-7EC4-156F1406E538}"/>
              </a:ext>
            </a:extLst>
          </p:cNvPr>
          <p:cNvSpPr txBox="1"/>
          <p:nvPr/>
        </p:nvSpPr>
        <p:spPr>
          <a:xfrm>
            <a:off x="8945214" y="1603562"/>
            <a:ext cx="319566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en-US" altLang="zh-CN" sz="2400" dirty="0"/>
              <a:t>Consequently, </a:t>
            </a:r>
            <a:r>
              <a:rPr lang="en-US" altLang="zh-CN" sz="2400" b="1" dirty="0">
                <a:solidFill>
                  <a:srgbClr val="FF0000"/>
                </a:solidFill>
              </a:rPr>
              <a:t>heatwaves in the Middle East become more frequent</a:t>
            </a:r>
            <a:r>
              <a:rPr lang="en-US" altLang="zh-CN" sz="2400" dirty="0"/>
              <a:t>, driven by intensified convection over W. Pacific.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629F846E-7E60-F41E-8144-73A14622D4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61" b="12639"/>
          <a:stretch/>
        </p:blipFill>
        <p:spPr>
          <a:xfrm>
            <a:off x="393539" y="838107"/>
            <a:ext cx="8495863" cy="5947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96974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C3B933-28FE-F1A4-EA77-3941367B6F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灯片编号占位符 42">
            <a:extLst>
              <a:ext uri="{FF2B5EF4-FFF2-40B4-BE49-F238E27FC236}">
                <a16:creationId xmlns:a16="http://schemas.microsoft.com/office/drawing/2014/main" id="{AE5AD886-1950-229E-1F9A-33C8A22B8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65600" y="199017"/>
            <a:ext cx="626400" cy="365125"/>
          </a:xfrm>
        </p:spPr>
        <p:txBody>
          <a:bodyPr/>
          <a:lstStyle/>
          <a:p>
            <a:pPr algn="ctr"/>
            <a:fld id="{C302FF0A-A20F-45FC-ABD3-D4655AE8E18A}" type="slidenum">
              <a:rPr lang="zh-CN" altLang="en-US" sz="2800" smtClean="0"/>
              <a:pPr algn="ctr"/>
              <a:t>12</a:t>
            </a:fld>
            <a:endParaRPr lang="zh-CN" altLang="en-US" sz="2800" dirty="0"/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id="{FB2DF6CF-683E-FE83-2E2D-B10656A059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241" y="59229"/>
            <a:ext cx="6942405" cy="612782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altLang="zh-CN" dirty="0">
                <a:latin typeface="+mj-lt"/>
              </a:rPr>
              <a:t>Part I</a:t>
            </a:r>
            <a:endParaRPr lang="zh-CN" altLang="en-US" dirty="0">
              <a:latin typeface="+mj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7296962-5651-DF96-4A61-A506D991FE80}"/>
              </a:ext>
            </a:extLst>
          </p:cNvPr>
          <p:cNvSpPr txBox="1"/>
          <p:nvPr/>
        </p:nvSpPr>
        <p:spPr>
          <a:xfrm>
            <a:off x="8123382" y="1446251"/>
            <a:ext cx="372293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en-US" altLang="zh-CN" sz="2400" dirty="0"/>
              <a:t>Intensified WP convection forces </a:t>
            </a:r>
            <a:r>
              <a:rPr lang="en-US" altLang="zh-CN" sz="2400" b="1" dirty="0">
                <a:solidFill>
                  <a:srgbClr val="FF0000"/>
                </a:solidFill>
              </a:rPr>
              <a:t>anomalous Rossby waves across South &amp; East Asia.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4260AD8-5D5C-A1EC-33FD-73AD05F5A9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0" t="14445" b="13519"/>
          <a:stretch/>
        </p:blipFill>
        <p:spPr>
          <a:xfrm>
            <a:off x="169140" y="847717"/>
            <a:ext cx="7972877" cy="5786286"/>
          </a:xfrm>
          <a:prstGeom prst="rect">
            <a:avLst/>
          </a:prstGeom>
        </p:spPr>
      </p:pic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A317EFF3-CE15-1991-717A-C95AAC24C6FC}"/>
              </a:ext>
            </a:extLst>
          </p:cNvPr>
          <p:cNvCxnSpPr>
            <a:cxnSpLocks/>
          </p:cNvCxnSpPr>
          <p:nvPr/>
        </p:nvCxnSpPr>
        <p:spPr>
          <a:xfrm>
            <a:off x="597705" y="1877865"/>
            <a:ext cx="7507001" cy="0"/>
          </a:xfrm>
          <a:prstGeom prst="line">
            <a:avLst/>
          </a:prstGeom>
          <a:ln w="25400"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id="{624D15F7-85C8-58DC-3ED3-98E52F94CBAB}"/>
              </a:ext>
            </a:extLst>
          </p:cNvPr>
          <p:cNvSpPr txBox="1"/>
          <p:nvPr/>
        </p:nvSpPr>
        <p:spPr>
          <a:xfrm>
            <a:off x="7278255" y="4205591"/>
            <a:ext cx="433462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FF0000"/>
                </a:solidFill>
              </a:rPr>
              <a:t>High-pressure anomalies &amp; sinking motions </a:t>
            </a:r>
            <a:r>
              <a:rPr lang="en-US" altLang="zh-CN" sz="2400" dirty="0"/>
              <a:t>dominate the middle-upper troposphere over the Middle East.</a:t>
            </a:r>
            <a:endParaRPr lang="en-US" altLang="zh-CN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19127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0B6F25-7945-7D3F-DEDB-F7534A6FF4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灯片编号占位符 42">
            <a:extLst>
              <a:ext uri="{FF2B5EF4-FFF2-40B4-BE49-F238E27FC236}">
                <a16:creationId xmlns:a16="http://schemas.microsoft.com/office/drawing/2014/main" id="{9C599E12-E01D-A220-ADF0-41AB0A3272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65600" y="199017"/>
            <a:ext cx="626400" cy="365125"/>
          </a:xfrm>
        </p:spPr>
        <p:txBody>
          <a:bodyPr/>
          <a:lstStyle/>
          <a:p>
            <a:pPr algn="ctr"/>
            <a:fld id="{C302FF0A-A20F-45FC-ABD3-D4655AE8E18A}" type="slidenum">
              <a:rPr lang="zh-CN" altLang="en-US" sz="2800" smtClean="0"/>
              <a:pPr algn="ctr"/>
              <a:t>13</a:t>
            </a:fld>
            <a:endParaRPr lang="zh-CN" altLang="en-US" sz="2800" dirty="0"/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id="{3AE7B392-0FBF-0C1B-C250-CC6FA443E7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241" y="59229"/>
            <a:ext cx="6942405" cy="612782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altLang="zh-CN" dirty="0">
                <a:latin typeface="+mj-lt"/>
              </a:rPr>
              <a:t>Part I</a:t>
            </a:r>
            <a:endParaRPr lang="zh-CN" altLang="en-US" dirty="0">
              <a:latin typeface="+mj-lt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886022E-D5CD-16A8-5380-F8B63DBE6A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" t="7729" r="-20" b="41716"/>
          <a:stretch/>
        </p:blipFill>
        <p:spPr>
          <a:xfrm>
            <a:off x="1800948" y="2269932"/>
            <a:ext cx="8483646" cy="4288954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DCC3E736-58E3-F80C-721B-C9F4B71DE198}"/>
              </a:ext>
            </a:extLst>
          </p:cNvPr>
          <p:cNvSpPr txBox="1"/>
          <p:nvPr/>
        </p:nvSpPr>
        <p:spPr>
          <a:xfrm>
            <a:off x="668855" y="1224583"/>
            <a:ext cx="1687651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/>
              <a:t>Sinking Air</a:t>
            </a:r>
            <a:endParaRPr lang="zh-CN" altLang="en-US" b="1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71DC1F7-A0D1-C11C-2C36-8438C0ED8983}"/>
              </a:ext>
            </a:extLst>
          </p:cNvPr>
          <p:cNvSpPr txBox="1"/>
          <p:nvPr/>
        </p:nvSpPr>
        <p:spPr>
          <a:xfrm>
            <a:off x="2941978" y="896026"/>
            <a:ext cx="1687651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/>
              <a:t>Decreased </a:t>
            </a:r>
            <a:r>
              <a:rPr lang="en-US" altLang="zh-CN" sz="1600" b="1" dirty="0" err="1"/>
              <a:t>Pr</a:t>
            </a:r>
            <a:endParaRPr lang="zh-CN" altLang="en-US" sz="1600" b="1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84BC901-1CF0-6CD4-3DDB-FE2443C40233}"/>
              </a:ext>
            </a:extLst>
          </p:cNvPr>
          <p:cNvSpPr txBox="1"/>
          <p:nvPr/>
        </p:nvSpPr>
        <p:spPr>
          <a:xfrm>
            <a:off x="3506574" y="1653301"/>
            <a:ext cx="1687651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/>
              <a:t>Reduced Cloud</a:t>
            </a:r>
            <a:endParaRPr lang="zh-CN" altLang="en-US" sz="1600" b="1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C1E5D47-3C3D-F40F-AE06-589AFE3D0C3A}"/>
              </a:ext>
            </a:extLst>
          </p:cNvPr>
          <p:cNvSpPr txBox="1"/>
          <p:nvPr/>
        </p:nvSpPr>
        <p:spPr>
          <a:xfrm>
            <a:off x="6285395" y="1653301"/>
            <a:ext cx="2609909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/>
              <a:t>Increased SSR</a:t>
            </a:r>
            <a:endParaRPr lang="zh-CN" altLang="en-US" sz="1600" b="1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5E059C8-4A18-77B9-D7BB-3FB11A73DD18}"/>
              </a:ext>
            </a:extLst>
          </p:cNvPr>
          <p:cNvSpPr txBox="1"/>
          <p:nvPr/>
        </p:nvSpPr>
        <p:spPr>
          <a:xfrm>
            <a:off x="5149516" y="897616"/>
            <a:ext cx="1687651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/>
              <a:t>Reduced </a:t>
            </a:r>
            <a:r>
              <a:rPr lang="en-US" altLang="zh-CN" sz="1600" b="1" dirty="0" err="1"/>
              <a:t>SoilW</a:t>
            </a:r>
            <a:endParaRPr lang="zh-CN" altLang="en-US" sz="1600" b="1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BBF3811-3BB9-8B43-6465-31113903CE02}"/>
              </a:ext>
            </a:extLst>
          </p:cNvPr>
          <p:cNvSpPr txBox="1"/>
          <p:nvPr/>
        </p:nvSpPr>
        <p:spPr>
          <a:xfrm>
            <a:off x="7357054" y="903537"/>
            <a:ext cx="2231333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/>
              <a:t>Increased Sens. Heat</a:t>
            </a:r>
            <a:endParaRPr lang="zh-CN" altLang="en-US" sz="1600" b="1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4ACFD0D-2E00-FC4B-0146-02002A50263A}"/>
              </a:ext>
            </a:extLst>
          </p:cNvPr>
          <p:cNvSpPr txBox="1"/>
          <p:nvPr/>
        </p:nvSpPr>
        <p:spPr>
          <a:xfrm>
            <a:off x="9960624" y="1240159"/>
            <a:ext cx="1687651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/>
              <a:t>Surface Warming</a:t>
            </a:r>
            <a:endParaRPr lang="zh-CN" altLang="en-US" b="1" dirty="0"/>
          </a:p>
        </p:txBody>
      </p:sp>
      <p:cxnSp>
        <p:nvCxnSpPr>
          <p:cNvPr id="15" name="连接符: 肘形 14">
            <a:extLst>
              <a:ext uri="{FF2B5EF4-FFF2-40B4-BE49-F238E27FC236}">
                <a16:creationId xmlns:a16="http://schemas.microsoft.com/office/drawing/2014/main" id="{F108E749-BF8E-1518-84D5-8EE0D0163BCE}"/>
              </a:ext>
            </a:extLst>
          </p:cNvPr>
          <p:cNvCxnSpPr>
            <a:stCxn id="6" idx="3"/>
            <a:endCxn id="7" idx="1"/>
          </p:cNvCxnSpPr>
          <p:nvPr/>
        </p:nvCxnSpPr>
        <p:spPr>
          <a:xfrm flipV="1">
            <a:off x="2356506" y="1065303"/>
            <a:ext cx="585472" cy="343946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" name="连接符: 肘形 15">
            <a:extLst>
              <a:ext uri="{FF2B5EF4-FFF2-40B4-BE49-F238E27FC236}">
                <a16:creationId xmlns:a16="http://schemas.microsoft.com/office/drawing/2014/main" id="{3C892376-C8CC-133F-1365-2462C2B67A56}"/>
              </a:ext>
            </a:extLst>
          </p:cNvPr>
          <p:cNvCxnSpPr>
            <a:stCxn id="6" idx="3"/>
            <a:endCxn id="9" idx="1"/>
          </p:cNvCxnSpPr>
          <p:nvPr/>
        </p:nvCxnSpPr>
        <p:spPr>
          <a:xfrm>
            <a:off x="2356506" y="1409249"/>
            <a:ext cx="1150068" cy="413329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" name="直接箭头连接符 17">
            <a:extLst>
              <a:ext uri="{FF2B5EF4-FFF2-40B4-BE49-F238E27FC236}">
                <a16:creationId xmlns:a16="http://schemas.microsoft.com/office/drawing/2014/main" id="{2FBEA9E4-3BBD-A75F-FBA8-3AE7857A5E50}"/>
              </a:ext>
            </a:extLst>
          </p:cNvPr>
          <p:cNvCxnSpPr>
            <a:cxnSpLocks/>
            <a:stCxn id="7" idx="3"/>
          </p:cNvCxnSpPr>
          <p:nvPr/>
        </p:nvCxnSpPr>
        <p:spPr>
          <a:xfrm>
            <a:off x="4629629" y="1065303"/>
            <a:ext cx="519887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" name="直接箭头连接符 18">
            <a:extLst>
              <a:ext uri="{FF2B5EF4-FFF2-40B4-BE49-F238E27FC236}">
                <a16:creationId xmlns:a16="http://schemas.microsoft.com/office/drawing/2014/main" id="{12E71E4F-26BF-4167-DC30-30F18629908D}"/>
              </a:ext>
            </a:extLst>
          </p:cNvPr>
          <p:cNvCxnSpPr>
            <a:cxnSpLocks/>
          </p:cNvCxnSpPr>
          <p:nvPr/>
        </p:nvCxnSpPr>
        <p:spPr>
          <a:xfrm>
            <a:off x="6836404" y="1050090"/>
            <a:ext cx="502242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CC460E38-8A05-A24A-DEA6-08837AA7A831}"/>
              </a:ext>
            </a:extLst>
          </p:cNvPr>
          <p:cNvCxnSpPr>
            <a:cxnSpLocks/>
            <a:stCxn id="9" idx="3"/>
            <a:endCxn id="11" idx="1"/>
          </p:cNvCxnSpPr>
          <p:nvPr/>
        </p:nvCxnSpPr>
        <p:spPr>
          <a:xfrm>
            <a:off x="5194225" y="1822578"/>
            <a:ext cx="1091170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" name="连接符: 肘形 20">
            <a:extLst>
              <a:ext uri="{FF2B5EF4-FFF2-40B4-BE49-F238E27FC236}">
                <a16:creationId xmlns:a16="http://schemas.microsoft.com/office/drawing/2014/main" id="{DDA0271A-6189-F9FE-773B-814613661A3A}"/>
              </a:ext>
            </a:extLst>
          </p:cNvPr>
          <p:cNvCxnSpPr>
            <a:cxnSpLocks/>
            <a:stCxn id="13" idx="3"/>
            <a:endCxn id="14" idx="1"/>
          </p:cNvCxnSpPr>
          <p:nvPr/>
        </p:nvCxnSpPr>
        <p:spPr>
          <a:xfrm>
            <a:off x="9588387" y="1072814"/>
            <a:ext cx="372237" cy="490511"/>
          </a:xfrm>
          <a:prstGeom prst="bentConnector3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" name="连接符: 肘形 21">
            <a:extLst>
              <a:ext uri="{FF2B5EF4-FFF2-40B4-BE49-F238E27FC236}">
                <a16:creationId xmlns:a16="http://schemas.microsoft.com/office/drawing/2014/main" id="{1123068E-1814-5E55-DD64-4D62E72251A5}"/>
              </a:ext>
            </a:extLst>
          </p:cNvPr>
          <p:cNvCxnSpPr>
            <a:cxnSpLocks/>
            <a:stCxn id="11" idx="3"/>
            <a:endCxn id="14" idx="1"/>
          </p:cNvCxnSpPr>
          <p:nvPr/>
        </p:nvCxnSpPr>
        <p:spPr>
          <a:xfrm flipV="1">
            <a:off x="8895304" y="1563325"/>
            <a:ext cx="1065320" cy="259253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1" name="文本框 30">
            <a:extLst>
              <a:ext uri="{FF2B5EF4-FFF2-40B4-BE49-F238E27FC236}">
                <a16:creationId xmlns:a16="http://schemas.microsoft.com/office/drawing/2014/main" id="{B4474973-B61D-49F8-6729-51FEB83E870D}"/>
              </a:ext>
            </a:extLst>
          </p:cNvPr>
          <p:cNvSpPr txBox="1"/>
          <p:nvPr/>
        </p:nvSpPr>
        <p:spPr>
          <a:xfrm>
            <a:off x="3999345" y="1261238"/>
            <a:ext cx="52643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i="1" dirty="0">
                <a:solidFill>
                  <a:srgbClr val="FF0000"/>
                </a:solidFill>
              </a:rPr>
              <a:t>(Soil Moisture – Temperature Feedback)</a:t>
            </a:r>
            <a:endParaRPr lang="zh-CN" altLang="en-US" sz="20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96134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4225AC-81AE-90B2-3A6A-1BA6A92C1A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灯片编号占位符 42">
            <a:extLst>
              <a:ext uri="{FF2B5EF4-FFF2-40B4-BE49-F238E27FC236}">
                <a16:creationId xmlns:a16="http://schemas.microsoft.com/office/drawing/2014/main" id="{ADB13708-D1CB-A71B-13F4-A59B660E53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65600" y="199017"/>
            <a:ext cx="626400" cy="365125"/>
          </a:xfrm>
        </p:spPr>
        <p:txBody>
          <a:bodyPr/>
          <a:lstStyle/>
          <a:p>
            <a:pPr algn="ctr"/>
            <a:fld id="{C302FF0A-A20F-45FC-ABD3-D4655AE8E18A}" type="slidenum">
              <a:rPr lang="zh-CN" altLang="en-US" sz="2800" smtClean="0"/>
              <a:pPr algn="ctr"/>
              <a:t>14</a:t>
            </a:fld>
            <a:endParaRPr lang="zh-CN" altLang="en-US" sz="2800" dirty="0"/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id="{B3D2C6FA-284E-BC50-10F1-1274F419F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241" y="59229"/>
            <a:ext cx="6942405" cy="612782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altLang="zh-CN" dirty="0">
                <a:latin typeface="+mj-lt"/>
              </a:rPr>
              <a:t>Part I</a:t>
            </a:r>
            <a:endParaRPr lang="zh-CN" altLang="en-US" dirty="0">
              <a:latin typeface="+mj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C405EF7-E41C-BC1C-0106-A3B925CF23C6}"/>
              </a:ext>
            </a:extLst>
          </p:cNvPr>
          <p:cNvSpPr txBox="1"/>
          <p:nvPr/>
        </p:nvSpPr>
        <p:spPr>
          <a:xfrm>
            <a:off x="938464" y="848282"/>
            <a:ext cx="106840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800"/>
              </a:spcAft>
            </a:pPr>
            <a:r>
              <a:rPr lang="en-US" altLang="zh-CN" sz="2400" b="1" dirty="0">
                <a:solidFill>
                  <a:srgbClr val="FF0000"/>
                </a:solidFill>
              </a:rPr>
              <a:t>CESM</a:t>
            </a:r>
            <a:r>
              <a:rPr lang="en-US" altLang="zh-CN" sz="2400" dirty="0"/>
              <a:t> &amp; </a:t>
            </a:r>
            <a:r>
              <a:rPr lang="en-US" altLang="zh-CN" sz="2400" b="1" dirty="0">
                <a:solidFill>
                  <a:srgbClr val="FF0000"/>
                </a:solidFill>
              </a:rPr>
              <a:t>LBM</a:t>
            </a:r>
            <a:r>
              <a:rPr lang="en-US" altLang="zh-CN" sz="2400" dirty="0"/>
              <a:t> Sensitivity Experiments: Domains &amp; Profiles of Atmospheric Heating in Spring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ED126DB-EB62-80FC-394E-0D0EDA401C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5" t="21705" r="19445" b="24259"/>
          <a:stretch/>
        </p:blipFill>
        <p:spPr>
          <a:xfrm>
            <a:off x="673769" y="1924786"/>
            <a:ext cx="6495388" cy="4656825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A5ED571D-A92C-152E-8F55-73DB20DE8215}"/>
              </a:ext>
            </a:extLst>
          </p:cNvPr>
          <p:cNvSpPr txBox="1"/>
          <p:nvPr/>
        </p:nvSpPr>
        <p:spPr>
          <a:xfrm>
            <a:off x="7609153" y="1963419"/>
            <a:ext cx="3956447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FF0000"/>
                </a:solidFill>
              </a:rPr>
              <a:t>CESM</a:t>
            </a:r>
            <a:r>
              <a:rPr lang="en-US" altLang="zh-CN" sz="2400" dirty="0"/>
              <a:t>: Atmospheric heating in EXP is set to twice the level of CTRL.</a:t>
            </a:r>
          </a:p>
          <a:p>
            <a:pPr marL="285750" indent="-285750"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FF0000"/>
                </a:solidFill>
              </a:rPr>
              <a:t>LBM</a:t>
            </a:r>
            <a:r>
              <a:rPr lang="en-US" altLang="zh-CN" sz="2400" dirty="0"/>
              <a:t>: The intensity of the heating center is 2.5 K/day, with the maximum value fixed at 0.4 sigma.</a:t>
            </a:r>
          </a:p>
          <a:p>
            <a:pPr marL="285750" indent="-285750"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en-US" altLang="zh-CN" sz="2400" dirty="0"/>
              <a:t>Last 30 years of model simulations are analyzed.</a:t>
            </a:r>
          </a:p>
        </p:txBody>
      </p:sp>
    </p:spTree>
    <p:extLst>
      <p:ext uri="{BB962C8B-B14F-4D97-AF65-F5344CB8AC3E}">
        <p14:creationId xmlns:p14="http://schemas.microsoft.com/office/powerpoint/2010/main" val="42879590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016AD5-EAC2-3000-9EAB-B614AB3666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灯片编号占位符 42">
            <a:extLst>
              <a:ext uri="{FF2B5EF4-FFF2-40B4-BE49-F238E27FC236}">
                <a16:creationId xmlns:a16="http://schemas.microsoft.com/office/drawing/2014/main" id="{8FD7650D-CDF5-1F2D-5571-1A49A3D14D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65600" y="199017"/>
            <a:ext cx="626400" cy="365125"/>
          </a:xfrm>
        </p:spPr>
        <p:txBody>
          <a:bodyPr/>
          <a:lstStyle/>
          <a:p>
            <a:pPr algn="ctr"/>
            <a:fld id="{C302FF0A-A20F-45FC-ABD3-D4655AE8E18A}" type="slidenum">
              <a:rPr lang="zh-CN" altLang="en-US" sz="2800" smtClean="0"/>
              <a:pPr algn="ctr"/>
              <a:t>15</a:t>
            </a:fld>
            <a:endParaRPr lang="zh-CN" altLang="en-US" sz="2800" dirty="0"/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id="{EDC988E5-6795-FC59-6514-08B20EA957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241" y="59229"/>
            <a:ext cx="6942405" cy="612782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altLang="zh-CN" dirty="0">
                <a:latin typeface="+mj-lt"/>
              </a:rPr>
              <a:t>Part I</a:t>
            </a:r>
            <a:endParaRPr lang="zh-CN" altLang="en-US" dirty="0">
              <a:latin typeface="+mj-lt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7BCB874-6ACB-EAF0-A6E9-9EF4BFEFFA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97" b="11335"/>
          <a:stretch/>
        </p:blipFill>
        <p:spPr>
          <a:xfrm>
            <a:off x="396241" y="954559"/>
            <a:ext cx="7495311" cy="5776511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D9A7030C-1817-B52D-7A1C-C0748F7E57B2}"/>
              </a:ext>
            </a:extLst>
          </p:cNvPr>
          <p:cNvSpPr txBox="1"/>
          <p:nvPr/>
        </p:nvSpPr>
        <p:spPr>
          <a:xfrm>
            <a:off x="8199941" y="1650598"/>
            <a:ext cx="372940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en-US" altLang="zh-CN" sz="2400" dirty="0"/>
              <a:t>Both CESM &amp; LBM effectively simulate the</a:t>
            </a:r>
            <a:r>
              <a:rPr lang="en-US" altLang="zh-CN" sz="2400" b="1" dirty="0">
                <a:solidFill>
                  <a:srgbClr val="FF0000"/>
                </a:solidFill>
              </a:rPr>
              <a:t> Rossby waves over South &amp; East Asia</a:t>
            </a:r>
            <a:r>
              <a:rPr lang="en-US" altLang="zh-CN" sz="2400" dirty="0"/>
              <a:t>, as well as the </a:t>
            </a:r>
            <a:r>
              <a:rPr lang="en-US" altLang="zh-CN" sz="2400" b="1" dirty="0">
                <a:solidFill>
                  <a:srgbClr val="FF0000"/>
                </a:solidFill>
              </a:rPr>
              <a:t>high-pressure anomalies over the Middle East</a:t>
            </a:r>
            <a:r>
              <a:rPr lang="en-US" altLang="zh-CN" sz="2400" dirty="0"/>
              <a:t>, in response to the intensified atmospheric heating over W. Pacific.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4427508-9274-A0FD-74AC-BEEC41189DE8}"/>
              </a:ext>
            </a:extLst>
          </p:cNvPr>
          <p:cNvSpPr txBox="1"/>
          <p:nvPr/>
        </p:nvSpPr>
        <p:spPr>
          <a:xfrm>
            <a:off x="2406316" y="862719"/>
            <a:ext cx="10924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800"/>
              </a:spcAft>
            </a:pPr>
            <a:r>
              <a:rPr lang="en-US" altLang="zh-CN" sz="2400" b="1" dirty="0">
                <a:solidFill>
                  <a:srgbClr val="FF0000"/>
                </a:solidFill>
              </a:rPr>
              <a:t>CESM</a:t>
            </a:r>
            <a:endParaRPr lang="en-US" altLang="zh-CN" sz="2400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C8304DC-2F4D-B35C-5BD8-6D64AD5CC01B}"/>
              </a:ext>
            </a:extLst>
          </p:cNvPr>
          <p:cNvSpPr txBox="1"/>
          <p:nvPr/>
        </p:nvSpPr>
        <p:spPr>
          <a:xfrm>
            <a:off x="6225617" y="862719"/>
            <a:ext cx="10924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800"/>
              </a:spcAft>
            </a:pPr>
            <a:r>
              <a:rPr lang="en-US" altLang="zh-CN" sz="2400" b="1" dirty="0">
                <a:solidFill>
                  <a:srgbClr val="FF0000"/>
                </a:solidFill>
              </a:rPr>
              <a:t>CESM</a:t>
            </a:r>
            <a:endParaRPr lang="en-US" altLang="zh-CN" sz="2400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96BD320-F623-F6BE-193B-43BC4F48F11D}"/>
              </a:ext>
            </a:extLst>
          </p:cNvPr>
          <p:cNvSpPr txBox="1"/>
          <p:nvPr/>
        </p:nvSpPr>
        <p:spPr>
          <a:xfrm>
            <a:off x="2603633" y="3842813"/>
            <a:ext cx="10924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800"/>
              </a:spcAft>
            </a:pPr>
            <a:r>
              <a:rPr lang="en-US" altLang="zh-CN" sz="2400" b="1" dirty="0">
                <a:solidFill>
                  <a:srgbClr val="FF0000"/>
                </a:solidFill>
              </a:rPr>
              <a:t>LBM</a:t>
            </a:r>
            <a:endParaRPr lang="en-US" altLang="zh-CN" sz="2400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B445939-F117-5443-1FA7-7C70C361D2DD}"/>
              </a:ext>
            </a:extLst>
          </p:cNvPr>
          <p:cNvSpPr txBox="1"/>
          <p:nvPr/>
        </p:nvSpPr>
        <p:spPr>
          <a:xfrm>
            <a:off x="6407046" y="3842813"/>
            <a:ext cx="10924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800"/>
              </a:spcAft>
            </a:pPr>
            <a:r>
              <a:rPr lang="en-US" altLang="zh-CN" sz="2400" b="1" dirty="0">
                <a:solidFill>
                  <a:srgbClr val="FF0000"/>
                </a:solidFill>
              </a:rPr>
              <a:t>LBM</a:t>
            </a: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17403303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B7B5B8-EBA9-2AA7-7362-71981E690B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灯片编号占位符 42">
            <a:extLst>
              <a:ext uri="{FF2B5EF4-FFF2-40B4-BE49-F238E27FC236}">
                <a16:creationId xmlns:a16="http://schemas.microsoft.com/office/drawing/2014/main" id="{3F6DA8B5-22A7-66DE-B198-03A2AA937B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65600" y="199017"/>
            <a:ext cx="626400" cy="365125"/>
          </a:xfrm>
        </p:spPr>
        <p:txBody>
          <a:bodyPr/>
          <a:lstStyle/>
          <a:p>
            <a:pPr algn="ctr"/>
            <a:fld id="{C302FF0A-A20F-45FC-ABD3-D4655AE8E18A}" type="slidenum">
              <a:rPr lang="zh-CN" altLang="en-US" sz="2800" smtClean="0"/>
              <a:pPr algn="ctr"/>
              <a:t>16</a:t>
            </a:fld>
            <a:endParaRPr lang="zh-CN" altLang="en-US" sz="2800" dirty="0"/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id="{08881FED-BEEF-13B6-5B77-82179A4364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241" y="59229"/>
            <a:ext cx="6942405" cy="612782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altLang="zh-CN" dirty="0">
                <a:latin typeface="+mj-lt"/>
              </a:rPr>
              <a:t>Part I</a:t>
            </a:r>
            <a:endParaRPr lang="zh-CN" altLang="en-US" dirty="0">
              <a:latin typeface="+mj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54839AD-70F4-C341-43F7-858ED20E7F17}"/>
              </a:ext>
            </a:extLst>
          </p:cNvPr>
          <p:cNvSpPr txBox="1"/>
          <p:nvPr/>
        </p:nvSpPr>
        <p:spPr>
          <a:xfrm>
            <a:off x="391207" y="855658"/>
            <a:ext cx="114095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en-US" altLang="zh-CN" sz="2400" dirty="0"/>
              <a:t>CESM simulates </a:t>
            </a:r>
            <a:r>
              <a:rPr lang="en-US" altLang="zh-CN" sz="2400" b="1" dirty="0">
                <a:solidFill>
                  <a:srgbClr val="FF0000"/>
                </a:solidFill>
              </a:rPr>
              <a:t>high temperature anomalies in the Middle East</a:t>
            </a:r>
            <a:r>
              <a:rPr lang="en-US" altLang="zh-CN" sz="2400" dirty="0"/>
              <a:t>, attributed to decreased cloud cover, increased solar radiation, reduced precipitation &amp; heightened surface heat fluxes.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DCDC164-6F82-14E4-8906-5119051A53C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861" b="26443"/>
          <a:stretch/>
        </p:blipFill>
        <p:spPr>
          <a:xfrm>
            <a:off x="1155033" y="2191144"/>
            <a:ext cx="9105497" cy="4342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8398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72CA85-E51C-1FD7-5892-BEBD28587C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灯片编号占位符 42">
            <a:extLst>
              <a:ext uri="{FF2B5EF4-FFF2-40B4-BE49-F238E27FC236}">
                <a16:creationId xmlns:a16="http://schemas.microsoft.com/office/drawing/2014/main" id="{478B83A8-0A56-E734-85CA-65AE735309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65600" y="199017"/>
            <a:ext cx="626400" cy="365125"/>
          </a:xfrm>
        </p:spPr>
        <p:txBody>
          <a:bodyPr/>
          <a:lstStyle/>
          <a:p>
            <a:pPr algn="ctr"/>
            <a:fld id="{C302FF0A-A20F-45FC-ABD3-D4655AE8E18A}" type="slidenum">
              <a:rPr lang="zh-CN" altLang="en-US" sz="2800" smtClean="0"/>
              <a:pPr algn="ctr"/>
              <a:t>17</a:t>
            </a:fld>
            <a:endParaRPr lang="zh-CN" altLang="en-US" sz="2800" dirty="0"/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id="{F443FCD7-89A2-7251-5BF3-1A5AC51CFE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241" y="59229"/>
            <a:ext cx="6942405" cy="612782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altLang="zh-CN" dirty="0">
                <a:latin typeface="+mj-lt"/>
              </a:rPr>
              <a:t>Part II</a:t>
            </a:r>
            <a:endParaRPr lang="zh-CN" altLang="en-US" dirty="0">
              <a:latin typeface="+mj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39B731F-D2F3-3AE7-2093-F9A4DF0300A2}"/>
              </a:ext>
            </a:extLst>
          </p:cNvPr>
          <p:cNvSpPr txBox="1"/>
          <p:nvPr/>
        </p:nvSpPr>
        <p:spPr>
          <a:xfrm>
            <a:off x="1355168" y="1233224"/>
            <a:ext cx="916043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800"/>
              </a:spcAft>
            </a:pPr>
            <a:r>
              <a:rPr lang="en-US" altLang="zh-CN" sz="4000" b="1" dirty="0"/>
              <a:t>Simulation/Projection of Middle East – Western Pacific Teleconnection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77D67F9-FEFD-4CD9-BC30-97EA557B2AA4}"/>
              </a:ext>
            </a:extLst>
          </p:cNvPr>
          <p:cNvSpPr txBox="1"/>
          <p:nvPr/>
        </p:nvSpPr>
        <p:spPr>
          <a:xfrm>
            <a:off x="549015" y="3487783"/>
            <a:ext cx="111835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1800"/>
              </a:spcAft>
            </a:pPr>
            <a:r>
              <a:rPr lang="en-US" altLang="zh-CN" sz="2400" dirty="0"/>
              <a:t>Xia, M., S. Yang, W. Wei, H. Fan, S. Lin, and K. Deng, 2025: Intensified western Pacific convection increases the probability of hot extremes in the Middle East during the boreal spring. </a:t>
            </a:r>
            <a:r>
              <a:rPr lang="en-US" altLang="zh-CN" sz="2400" i="1" dirty="0"/>
              <a:t>J. </a:t>
            </a:r>
            <a:r>
              <a:rPr lang="en-US" altLang="zh-CN" sz="2400" i="1" dirty="0" err="1"/>
              <a:t>Geophys</a:t>
            </a:r>
            <a:r>
              <a:rPr lang="en-US" altLang="zh-CN" sz="2400" i="1" dirty="0"/>
              <a:t>. Res.,</a:t>
            </a:r>
            <a:r>
              <a:rPr lang="en-US" altLang="zh-CN" sz="2400" dirty="0"/>
              <a:t> DOI:10.1029/2024JD042048.</a:t>
            </a:r>
          </a:p>
        </p:txBody>
      </p:sp>
    </p:spTree>
    <p:extLst>
      <p:ext uri="{BB962C8B-B14F-4D97-AF65-F5344CB8AC3E}">
        <p14:creationId xmlns:p14="http://schemas.microsoft.com/office/powerpoint/2010/main" val="20754941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BB6D4D-6E1B-AC90-1ADE-6ECE3286C0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灯片编号占位符 42">
            <a:extLst>
              <a:ext uri="{FF2B5EF4-FFF2-40B4-BE49-F238E27FC236}">
                <a16:creationId xmlns:a16="http://schemas.microsoft.com/office/drawing/2014/main" id="{76739306-6FF4-CA90-CBF1-43C4B2FFD9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65600" y="199017"/>
            <a:ext cx="626400" cy="365125"/>
          </a:xfrm>
        </p:spPr>
        <p:txBody>
          <a:bodyPr/>
          <a:lstStyle/>
          <a:p>
            <a:pPr algn="ctr"/>
            <a:fld id="{C302FF0A-A20F-45FC-ABD3-D4655AE8E18A}" type="slidenum">
              <a:rPr lang="zh-CN" altLang="en-US" sz="2800" smtClean="0"/>
              <a:pPr algn="ctr"/>
              <a:t>18</a:t>
            </a:fld>
            <a:endParaRPr lang="zh-CN" altLang="en-US" sz="2800" dirty="0"/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id="{0267348A-5B2E-DCED-F47B-A1F612CB8C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241" y="59229"/>
            <a:ext cx="6942405" cy="612782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altLang="zh-CN" dirty="0">
                <a:latin typeface="+mj-lt"/>
              </a:rPr>
              <a:t>Part II</a:t>
            </a:r>
            <a:endParaRPr lang="zh-CN" altLang="en-US" dirty="0">
              <a:latin typeface="+mj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46DD66F-3C4F-A9B8-37E5-519A1544EE4F}"/>
              </a:ext>
            </a:extLst>
          </p:cNvPr>
          <p:cNvSpPr txBox="1"/>
          <p:nvPr/>
        </p:nvSpPr>
        <p:spPr>
          <a:xfrm>
            <a:off x="8450982" y="1996262"/>
            <a:ext cx="353728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en-US" altLang="zh-CN" sz="2400" dirty="0"/>
              <a:t>The ensemble mean of fifty </a:t>
            </a:r>
            <a:r>
              <a:rPr lang="en-US" altLang="zh-CN" sz="2400" b="1" dirty="0">
                <a:solidFill>
                  <a:srgbClr val="FF0000"/>
                </a:solidFill>
              </a:rPr>
              <a:t>CMIP6 models underestimates the warm anomalies </a:t>
            </a:r>
            <a:r>
              <a:rPr lang="en-US" altLang="zh-CN" sz="2400" dirty="0"/>
              <a:t>in the Middle East, in response to enhanced convection in the western Pacific.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9201217-6FDA-5EE6-FB78-6E63696DF9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222" b="22638"/>
          <a:stretch/>
        </p:blipFill>
        <p:spPr>
          <a:xfrm>
            <a:off x="480778" y="1384186"/>
            <a:ext cx="7561129" cy="4547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894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016864-E31D-2C30-3AB2-538ED339B3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灯片编号占位符 42">
            <a:extLst>
              <a:ext uri="{FF2B5EF4-FFF2-40B4-BE49-F238E27FC236}">
                <a16:creationId xmlns:a16="http://schemas.microsoft.com/office/drawing/2014/main" id="{EFA5FD5B-47DB-CAD6-50FA-5B1B3BE603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65600" y="199017"/>
            <a:ext cx="626400" cy="365125"/>
          </a:xfrm>
        </p:spPr>
        <p:txBody>
          <a:bodyPr/>
          <a:lstStyle/>
          <a:p>
            <a:pPr algn="ctr"/>
            <a:fld id="{C302FF0A-A20F-45FC-ABD3-D4655AE8E18A}" type="slidenum">
              <a:rPr lang="zh-CN" altLang="en-US" sz="2800" smtClean="0"/>
              <a:pPr algn="ctr"/>
              <a:t>19</a:t>
            </a:fld>
            <a:endParaRPr lang="zh-CN" altLang="en-US" sz="2800" dirty="0"/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id="{7C448EEE-4EC7-35FC-86AD-1380236271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241" y="59229"/>
            <a:ext cx="6942405" cy="612782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altLang="zh-CN" dirty="0">
                <a:latin typeface="+mj-lt"/>
              </a:rPr>
              <a:t>Part II</a:t>
            </a:r>
            <a:endParaRPr lang="zh-CN" altLang="en-US" dirty="0">
              <a:latin typeface="+mj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A96F487-50CD-9549-86DC-C8213E0FE4EC}"/>
              </a:ext>
            </a:extLst>
          </p:cNvPr>
          <p:cNvSpPr txBox="1"/>
          <p:nvPr/>
        </p:nvSpPr>
        <p:spPr>
          <a:xfrm>
            <a:off x="880712" y="913420"/>
            <a:ext cx="110498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en-US" altLang="zh-CN" sz="2400" dirty="0"/>
              <a:t>Based on the spatial correlation coefficients between T2m anomalies in models &amp; ERA5 reanalysis, we identified </a:t>
            </a:r>
            <a:r>
              <a:rPr lang="en-US" altLang="zh-CN" sz="2400" b="1" dirty="0">
                <a:solidFill>
                  <a:srgbClr val="FF0000"/>
                </a:solidFill>
              </a:rPr>
              <a:t>ten good-performance models (GPMs)</a:t>
            </a:r>
            <a:r>
              <a:rPr lang="en-US" altLang="zh-CN" sz="2400" dirty="0"/>
              <a:t> and </a:t>
            </a:r>
            <a:r>
              <a:rPr lang="en-US" altLang="zh-CN" sz="2400" b="1" dirty="0">
                <a:solidFill>
                  <a:srgbClr val="FF0000"/>
                </a:solidFill>
              </a:rPr>
              <a:t>ten bad-performance models (BPMs).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307552A3-F213-C18D-CDA0-C75E94519E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32" t="15481" b="19463"/>
          <a:stretch/>
        </p:blipFill>
        <p:spPr>
          <a:xfrm>
            <a:off x="735236" y="2470555"/>
            <a:ext cx="5983198" cy="4068705"/>
          </a:xfrm>
          <a:prstGeom prst="rect">
            <a:avLst/>
          </a:prstGeom>
        </p:spPr>
      </p:pic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921C05FB-7C90-E5D4-558C-B6F690BE03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6625918"/>
              </p:ext>
            </p:extLst>
          </p:nvPr>
        </p:nvGraphicFramePr>
        <p:xfrm>
          <a:off x="7091449" y="2612740"/>
          <a:ext cx="4726462" cy="3688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63231">
                  <a:extLst>
                    <a:ext uri="{9D8B030D-6E8A-4147-A177-3AD203B41FA5}">
                      <a16:colId xmlns:a16="http://schemas.microsoft.com/office/drawing/2014/main" val="977966489"/>
                    </a:ext>
                  </a:extLst>
                </a:gridCol>
                <a:gridCol w="2363231">
                  <a:extLst>
                    <a:ext uri="{9D8B030D-6E8A-4147-A177-3AD203B41FA5}">
                      <a16:colId xmlns:a16="http://schemas.microsoft.com/office/drawing/2014/main" val="3367946488"/>
                    </a:ext>
                  </a:extLst>
                </a:gridCol>
              </a:tblGrid>
              <a:tr h="31882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Good</a:t>
                      </a:r>
                      <a:r>
                        <a:rPr lang="zh-CN" altLang="en-US" sz="1600" b="1" dirty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performance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Bad</a:t>
                      </a:r>
                      <a:r>
                        <a:rPr lang="zh-CN" altLang="en-US" sz="1600" b="1" dirty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performance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5683494"/>
                  </a:ext>
                </a:extLst>
              </a:tr>
              <a:tr h="31882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>
                          <a:solidFill>
                            <a:schemeClr val="tx1"/>
                          </a:solidFill>
                          <a:latin typeface="+mn-lt"/>
                        </a:rPr>
                        <a:t>EC-Earth3</a:t>
                      </a:r>
                      <a:endParaRPr lang="zh-CN" altLang="en-US" sz="160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>
                          <a:solidFill>
                            <a:schemeClr val="tx1"/>
                          </a:solidFill>
                          <a:latin typeface="+mn-lt"/>
                        </a:rPr>
                        <a:t>NorESM2-MM</a:t>
                      </a:r>
                      <a:endParaRPr lang="zh-CN" altLang="en-US" sz="160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9078329"/>
                  </a:ext>
                </a:extLst>
              </a:tr>
              <a:tr h="31882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>
                          <a:solidFill>
                            <a:schemeClr val="tx1"/>
                          </a:solidFill>
                          <a:latin typeface="+mn-lt"/>
                        </a:rPr>
                        <a:t>GISS-E2-2-H</a:t>
                      </a:r>
                      <a:endParaRPr lang="zh-CN" altLang="en-US" sz="160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>
                          <a:solidFill>
                            <a:schemeClr val="tx1"/>
                          </a:solidFill>
                          <a:latin typeface="+mn-lt"/>
                        </a:rPr>
                        <a:t>BCC-ESM1</a:t>
                      </a:r>
                      <a:endParaRPr lang="zh-CN" altLang="en-US" sz="160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38773538"/>
                  </a:ext>
                </a:extLst>
              </a:tr>
              <a:tr h="31882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>
                          <a:solidFill>
                            <a:schemeClr val="tx1"/>
                          </a:solidFill>
                          <a:latin typeface="+mn-lt"/>
                        </a:rPr>
                        <a:t>CMCC-ESM2</a:t>
                      </a:r>
                      <a:endParaRPr lang="zh-CN" altLang="en-US" sz="160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>
                          <a:solidFill>
                            <a:schemeClr val="tx1"/>
                          </a:solidFill>
                          <a:latin typeface="+mn-lt"/>
                        </a:rPr>
                        <a:t>ACCESS-ESM1-5</a:t>
                      </a:r>
                      <a:endParaRPr lang="zh-CN" altLang="en-US" sz="160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997982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>
                          <a:solidFill>
                            <a:schemeClr val="tx1"/>
                          </a:solidFill>
                          <a:latin typeface="+mn-lt"/>
                        </a:rPr>
                        <a:t>FGOALS-f3-L</a:t>
                      </a:r>
                      <a:endParaRPr lang="zh-CN" altLang="en-US" sz="16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>
                          <a:solidFill>
                            <a:schemeClr val="tx1"/>
                          </a:solidFill>
                          <a:latin typeface="+mn-lt"/>
                        </a:rPr>
                        <a:t>TaiESM1</a:t>
                      </a:r>
                      <a:endParaRPr lang="zh-CN" altLang="en-US" sz="160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6438338"/>
                  </a:ext>
                </a:extLst>
              </a:tr>
              <a:tr h="31882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>
                          <a:solidFill>
                            <a:schemeClr val="tx1"/>
                          </a:solidFill>
                          <a:latin typeface="+mn-lt"/>
                        </a:rPr>
                        <a:t>GFDL-CM4</a:t>
                      </a:r>
                      <a:endParaRPr lang="zh-CN" altLang="en-US" sz="160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>
                          <a:solidFill>
                            <a:schemeClr val="tx1"/>
                          </a:solidFill>
                          <a:latin typeface="+mn-lt"/>
                        </a:rPr>
                        <a:t>BCC-CSM2-MR</a:t>
                      </a:r>
                      <a:endParaRPr lang="zh-CN" altLang="en-US" sz="160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9845821"/>
                  </a:ext>
                </a:extLst>
              </a:tr>
              <a:tr h="31882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>
                          <a:solidFill>
                            <a:schemeClr val="tx1"/>
                          </a:solidFill>
                          <a:latin typeface="+mn-lt"/>
                        </a:rPr>
                        <a:t>NorESM2-LM</a:t>
                      </a:r>
                      <a:endParaRPr lang="zh-CN" altLang="en-US" sz="160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>
                          <a:solidFill>
                            <a:schemeClr val="tx1"/>
                          </a:solidFill>
                          <a:latin typeface="+mn-lt"/>
                        </a:rPr>
                        <a:t>INM-CM5-0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008920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>
                          <a:solidFill>
                            <a:schemeClr val="tx1"/>
                          </a:solidFill>
                          <a:latin typeface="+mn-lt"/>
                        </a:rPr>
                        <a:t>SAM0-UNICON</a:t>
                      </a:r>
                      <a:endParaRPr lang="zh-CN" altLang="en-US" sz="160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>
                          <a:solidFill>
                            <a:schemeClr val="tx1"/>
                          </a:solidFill>
                          <a:latin typeface="+mn-lt"/>
                        </a:rPr>
                        <a:t>CAS-ESM2-0</a:t>
                      </a:r>
                      <a:endParaRPr lang="zh-CN" altLang="en-US" sz="160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8359959"/>
                  </a:ext>
                </a:extLst>
              </a:tr>
              <a:tr h="31882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>
                          <a:solidFill>
                            <a:schemeClr val="tx1"/>
                          </a:solidFill>
                          <a:latin typeface="+mn-lt"/>
                        </a:rPr>
                        <a:t>EC-Earth3-CC</a:t>
                      </a:r>
                      <a:endParaRPr lang="zh-CN" altLang="en-US" sz="160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>
                          <a:solidFill>
                            <a:schemeClr val="tx1"/>
                          </a:solidFill>
                          <a:latin typeface="+mn-lt"/>
                        </a:rPr>
                        <a:t>ACCESS-CM2</a:t>
                      </a:r>
                      <a:endParaRPr lang="zh-CN" altLang="en-US" sz="160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248294"/>
                  </a:ext>
                </a:extLst>
              </a:tr>
              <a:tr h="31882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>
                          <a:solidFill>
                            <a:schemeClr val="tx1"/>
                          </a:solidFill>
                          <a:latin typeface="+mn-lt"/>
                        </a:rPr>
                        <a:t>GFDL-ESM4</a:t>
                      </a:r>
                      <a:endParaRPr lang="zh-CN" altLang="en-US" sz="160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>
                          <a:solidFill>
                            <a:schemeClr val="tx1"/>
                          </a:solidFill>
                          <a:latin typeface="+mn-lt"/>
                        </a:rPr>
                        <a:t>GISS-E2-2-G</a:t>
                      </a:r>
                      <a:endParaRPr lang="zh-CN" altLang="en-US" sz="160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44322892"/>
                  </a:ext>
                </a:extLst>
              </a:tr>
              <a:tr h="18806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>
                          <a:solidFill>
                            <a:schemeClr val="tx1"/>
                          </a:solidFill>
                          <a:latin typeface="+mn-lt"/>
                        </a:rPr>
                        <a:t>CMCC-CM2-SR5</a:t>
                      </a:r>
                      <a:endParaRPr lang="zh-CN" altLang="en-US" sz="160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>
                          <a:solidFill>
                            <a:schemeClr val="tx1"/>
                          </a:solidFill>
                          <a:latin typeface="+mn-lt"/>
                        </a:rPr>
                        <a:t>CAMS-CSM1-0</a:t>
                      </a:r>
                      <a:endParaRPr lang="zh-CN" altLang="en-US" sz="16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13500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390506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3A3119-DD05-8224-645D-8E857E2BA8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3F53680-D559-62A8-D3A0-324CEA15D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241" y="59229"/>
            <a:ext cx="6942405" cy="612782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altLang="zh-CN" dirty="0">
                <a:latin typeface="+mj-lt"/>
              </a:rPr>
              <a:t>Background</a:t>
            </a:r>
            <a:endParaRPr lang="zh-CN" altLang="en-US" dirty="0">
              <a:latin typeface="+mj-lt"/>
            </a:endParaRPr>
          </a:p>
        </p:txBody>
      </p:sp>
      <p:sp>
        <p:nvSpPr>
          <p:cNvPr id="43" name="灯片编号占位符 42">
            <a:extLst>
              <a:ext uri="{FF2B5EF4-FFF2-40B4-BE49-F238E27FC236}">
                <a16:creationId xmlns:a16="http://schemas.microsoft.com/office/drawing/2014/main" id="{DC804EB7-BB47-8CA6-573A-D379E58888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C302FF0A-A20F-45FC-ABD3-D4655AE8E18A}" type="slidenum">
              <a:rPr lang="zh-CN" altLang="en-US" sz="2800" smtClean="0"/>
              <a:pPr algn="ctr"/>
              <a:t>2</a:t>
            </a:fld>
            <a:endParaRPr lang="zh-CN" altLang="en-US" sz="2800" dirty="0"/>
          </a:p>
        </p:txBody>
      </p:sp>
      <p:sp>
        <p:nvSpPr>
          <p:cNvPr id="4" name="Text Box 3">
            <a:extLst>
              <a:ext uri="{FF2B5EF4-FFF2-40B4-BE49-F238E27FC236}">
                <a16:creationId xmlns:a16="http://schemas.microsoft.com/office/drawing/2014/main" id="{568D5F71-AEC2-43EC-B758-BAC21A7607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6856" y="5695581"/>
            <a:ext cx="9978814" cy="9233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1800" dirty="0">
                <a:latin typeface="Arial" panose="020B0604020202020204" pitchFamily="34" charset="0"/>
              </a:rPr>
              <a:t>Lin, S., S. Yang, S. He, Z. Li, J. Chen, W. Dong, and J. Wu, 2022: Attribution of the seasonality of atmospheric heating changes over the western tropical Pacific with a focus on the spring season. Climate </a:t>
            </a:r>
            <a:r>
              <a:rPr lang="en-US" altLang="zh-CN" sz="1800" dirty="0" err="1">
                <a:latin typeface="Arial" panose="020B0604020202020204" pitchFamily="34" charset="0"/>
              </a:rPr>
              <a:t>Dyn</a:t>
            </a:r>
            <a:r>
              <a:rPr lang="en-US" altLang="zh-CN" sz="1800" dirty="0">
                <a:latin typeface="Arial" panose="020B0604020202020204" pitchFamily="34" charset="0"/>
              </a:rPr>
              <a:t>., 10.1007/s00382-021-06020-3.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087DA808-4561-4BC5-A82C-EAB013855F81}"/>
              </a:ext>
            </a:extLst>
          </p:cNvPr>
          <p:cNvGrpSpPr/>
          <p:nvPr/>
        </p:nvGrpSpPr>
        <p:grpSpPr>
          <a:xfrm>
            <a:off x="1725815" y="2793908"/>
            <a:ext cx="7811432" cy="2432400"/>
            <a:chOff x="1118286" y="1927048"/>
            <a:chExt cx="6596986" cy="2003772"/>
          </a:xfrm>
        </p:grpSpPr>
        <p:pic>
          <p:nvPicPr>
            <p:cNvPr id="6" name="图片 5" descr="I:\Figure_V6\Figure.14.dh_all_Clim_trend.wmf">
              <a:extLst>
                <a:ext uri="{FF2B5EF4-FFF2-40B4-BE49-F238E27FC236}">
                  <a16:creationId xmlns:a16="http://schemas.microsoft.com/office/drawing/2014/main" id="{F069D762-D862-44DC-99E5-8E39DC0563E0}"/>
                </a:ext>
              </a:extLst>
            </p:cNvPr>
            <p:cNvPicPr/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601" t="21117" r="25012" b="59413"/>
            <a:stretch/>
          </p:blipFill>
          <p:spPr bwMode="auto">
            <a:xfrm>
              <a:off x="1118286" y="1927048"/>
              <a:ext cx="3739466" cy="2002018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7" name="图片 6" descr="I:\Figure_V6\Figure.3.dh_ts_all_trend.wmf">
              <a:extLst>
                <a:ext uri="{FF2B5EF4-FFF2-40B4-BE49-F238E27FC236}">
                  <a16:creationId xmlns:a16="http://schemas.microsoft.com/office/drawing/2014/main" id="{CE2DCEFF-6019-4D0E-AC2F-D383AC61B781}"/>
                </a:ext>
              </a:extLst>
            </p:cNvPr>
            <p:cNvPicPr/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391" t="5727" r="10190" b="65855"/>
            <a:stretch/>
          </p:blipFill>
          <p:spPr bwMode="auto">
            <a:xfrm>
              <a:off x="4857752" y="1977949"/>
              <a:ext cx="2857520" cy="1952871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sp>
        <p:nvSpPr>
          <p:cNvPr id="8" name="TextBox 13">
            <a:extLst>
              <a:ext uri="{FF2B5EF4-FFF2-40B4-BE49-F238E27FC236}">
                <a16:creationId xmlns:a16="http://schemas.microsoft.com/office/drawing/2014/main" id="{6717845D-7631-49A1-8C5B-5E3F27086F87}"/>
              </a:ext>
            </a:extLst>
          </p:cNvPr>
          <p:cNvSpPr txBox="1"/>
          <p:nvPr/>
        </p:nvSpPr>
        <p:spPr>
          <a:xfrm>
            <a:off x="2438440" y="5198487"/>
            <a:ext cx="32366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225C6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Annual</a:t>
            </a:r>
            <a:r>
              <a:rPr lang="zh-CN" altLang="en-US" sz="2000" b="1" dirty="0">
                <a:solidFill>
                  <a:srgbClr val="225C6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 </a:t>
            </a:r>
            <a:r>
              <a:rPr lang="en-US" altLang="zh-CN" sz="2000" b="1" dirty="0">
                <a:solidFill>
                  <a:srgbClr val="225C6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Mean Thickness</a:t>
            </a:r>
          </a:p>
        </p:txBody>
      </p:sp>
      <p:pic>
        <p:nvPicPr>
          <p:cNvPr id="9" name="Picture 68">
            <a:extLst>
              <a:ext uri="{FF2B5EF4-FFF2-40B4-BE49-F238E27FC236}">
                <a16:creationId xmlns:a16="http://schemas.microsoft.com/office/drawing/2014/main" id="{4716B2FD-E4B7-4DDD-83D0-CF58858B4A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25" y="670791"/>
            <a:ext cx="3643012" cy="2223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987E7002-329B-4B17-B8DD-029BD8ACD3E0}"/>
              </a:ext>
            </a:extLst>
          </p:cNvPr>
          <p:cNvCxnSpPr>
            <a:cxnSpLocks/>
          </p:cNvCxnSpPr>
          <p:nvPr/>
        </p:nvCxnSpPr>
        <p:spPr>
          <a:xfrm flipV="1">
            <a:off x="6124824" y="1330884"/>
            <a:ext cx="1251322" cy="51639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3">
            <a:extLst>
              <a:ext uri="{FF2B5EF4-FFF2-40B4-BE49-F238E27FC236}">
                <a16:creationId xmlns:a16="http://schemas.microsoft.com/office/drawing/2014/main" id="{D0B48D62-B3CE-4F45-9A61-1B1AC322FBF9}"/>
              </a:ext>
            </a:extLst>
          </p:cNvPr>
          <p:cNvSpPr txBox="1"/>
          <p:nvPr/>
        </p:nvSpPr>
        <p:spPr>
          <a:xfrm>
            <a:off x="7694496" y="1258721"/>
            <a:ext cx="24343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225C6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Annual</a:t>
            </a:r>
            <a:r>
              <a:rPr lang="zh-CN" altLang="en-US" sz="2000" b="1" dirty="0">
                <a:solidFill>
                  <a:srgbClr val="225C6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 </a:t>
            </a:r>
            <a:r>
              <a:rPr lang="en-US" altLang="zh-CN" sz="2000" b="1" dirty="0">
                <a:solidFill>
                  <a:srgbClr val="225C6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Mean</a:t>
            </a:r>
            <a:r>
              <a:rPr lang="zh-CN" altLang="en-US" sz="2000" b="1" dirty="0">
                <a:solidFill>
                  <a:srgbClr val="225C6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 </a:t>
            </a:r>
            <a:r>
              <a:rPr lang="en-US" altLang="zh-CN" sz="2000" b="1" dirty="0">
                <a:solidFill>
                  <a:srgbClr val="225C6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SST</a:t>
            </a:r>
          </a:p>
        </p:txBody>
      </p:sp>
      <p:sp>
        <p:nvSpPr>
          <p:cNvPr id="12" name="TextBox 13">
            <a:extLst>
              <a:ext uri="{FF2B5EF4-FFF2-40B4-BE49-F238E27FC236}">
                <a16:creationId xmlns:a16="http://schemas.microsoft.com/office/drawing/2014/main" id="{7D0D84D9-6B0D-45FF-9CFE-EF638D688964}"/>
              </a:ext>
            </a:extLst>
          </p:cNvPr>
          <p:cNvSpPr txBox="1"/>
          <p:nvPr/>
        </p:nvSpPr>
        <p:spPr>
          <a:xfrm>
            <a:off x="6461756" y="5167179"/>
            <a:ext cx="39223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225C6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Spring Seasonal Mean SST</a:t>
            </a:r>
          </a:p>
        </p:txBody>
      </p:sp>
      <p:sp>
        <p:nvSpPr>
          <p:cNvPr id="13" name="灯片编号占位符 1">
            <a:extLst>
              <a:ext uri="{FF2B5EF4-FFF2-40B4-BE49-F238E27FC236}">
                <a16:creationId xmlns:a16="http://schemas.microsoft.com/office/drawing/2014/main" id="{BF5EA5FE-0D33-43C3-B01D-3C762EE6C3BA}"/>
              </a:ext>
            </a:extLst>
          </p:cNvPr>
          <p:cNvSpPr txBox="1">
            <a:spLocks/>
          </p:cNvSpPr>
          <p:nvPr/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b="1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42FF88-E3FE-4E7E-9513-AEC7A236761A}" type="slidenum">
              <a:rPr lang="en-US" altLang="zh-CN" sz="2000" smtClean="0">
                <a:latin typeface="Arial" panose="020B0604020202020204" pitchFamily="34" charset="0"/>
                <a:cs typeface="Arial" panose="020B0604020202020204" pitchFamily="34" charset="0"/>
              </a:rPr>
              <a:pPr>
                <a:defRPr/>
              </a:pPr>
              <a:t>2</a:t>
            </a:fld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86948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34E5DB-A1E9-35CF-E35E-096AED8659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灯片编号占位符 42">
            <a:extLst>
              <a:ext uri="{FF2B5EF4-FFF2-40B4-BE49-F238E27FC236}">
                <a16:creationId xmlns:a16="http://schemas.microsoft.com/office/drawing/2014/main" id="{68C4DEED-CAED-3F7D-A447-0971F03CF6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65600" y="199017"/>
            <a:ext cx="626400" cy="365125"/>
          </a:xfrm>
        </p:spPr>
        <p:txBody>
          <a:bodyPr/>
          <a:lstStyle/>
          <a:p>
            <a:pPr algn="ctr"/>
            <a:fld id="{C302FF0A-A20F-45FC-ABD3-D4655AE8E18A}" type="slidenum">
              <a:rPr lang="zh-CN" altLang="en-US" sz="2800" smtClean="0"/>
              <a:pPr algn="ctr"/>
              <a:t>20</a:t>
            </a:fld>
            <a:endParaRPr lang="zh-CN" altLang="en-US" sz="2800" dirty="0"/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id="{02053B13-BD03-7654-4282-B4701E5069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241" y="59229"/>
            <a:ext cx="6942405" cy="612782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altLang="zh-CN" dirty="0">
                <a:latin typeface="+mj-lt"/>
              </a:rPr>
              <a:t>Part II</a:t>
            </a:r>
            <a:endParaRPr lang="zh-CN" altLang="en-US" dirty="0">
              <a:latin typeface="+mj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C1B0035-17D8-FFE4-04D7-0E17DDCC69FF}"/>
              </a:ext>
            </a:extLst>
          </p:cNvPr>
          <p:cNvSpPr txBox="1"/>
          <p:nvPr/>
        </p:nvSpPr>
        <p:spPr>
          <a:xfrm>
            <a:off x="8927431" y="1221817"/>
            <a:ext cx="2796139" cy="40164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FF0000"/>
                </a:solidFill>
              </a:rPr>
              <a:t>GPMs correctly reproduce </a:t>
            </a:r>
            <a:r>
              <a:rPr lang="en-US" altLang="zh-CN" sz="2400" dirty="0"/>
              <a:t>the anomalously warm patterns in the Middle East.</a:t>
            </a:r>
          </a:p>
          <a:p>
            <a:pPr marL="285750" indent="-285750"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en-US" altLang="zh-CN" sz="2400" dirty="0"/>
              <a:t>Conversely, </a:t>
            </a:r>
            <a:r>
              <a:rPr lang="en-US" altLang="zh-CN" sz="2400" b="1" dirty="0">
                <a:solidFill>
                  <a:srgbClr val="FF0000"/>
                </a:solidFill>
              </a:rPr>
              <a:t>BPMs wrongly </a:t>
            </a:r>
            <a:r>
              <a:rPr lang="en-US" altLang="zh-CN" sz="2400" dirty="0"/>
              <a:t>simulate cold anomalies in the Middle East.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6C5E3B8-8BC6-4FA6-35CE-5C328C2F29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223" b="22499"/>
          <a:stretch/>
        </p:blipFill>
        <p:spPr>
          <a:xfrm>
            <a:off x="333060" y="1221817"/>
            <a:ext cx="8236820" cy="496497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D53DE96-714E-4FBA-88FA-CFF98A86E392}"/>
              </a:ext>
            </a:extLst>
          </p:cNvPr>
          <p:cNvSpPr txBox="1"/>
          <p:nvPr/>
        </p:nvSpPr>
        <p:spPr>
          <a:xfrm>
            <a:off x="3384984" y="3640561"/>
            <a:ext cx="10620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C00000"/>
                </a:solidFill>
              </a:rPr>
              <a:t>GPMs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96187CC-8622-4DE0-B608-8934C1F51C78}"/>
              </a:ext>
            </a:extLst>
          </p:cNvPr>
          <p:cNvSpPr txBox="1"/>
          <p:nvPr/>
        </p:nvSpPr>
        <p:spPr>
          <a:xfrm>
            <a:off x="7632314" y="3690725"/>
            <a:ext cx="10620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C00000"/>
                </a:solidFill>
              </a:rPr>
              <a:t>BPMs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088020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4F32AD-4BF6-06F8-962E-8D73306075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灯片编号占位符 42">
            <a:extLst>
              <a:ext uri="{FF2B5EF4-FFF2-40B4-BE49-F238E27FC236}">
                <a16:creationId xmlns:a16="http://schemas.microsoft.com/office/drawing/2014/main" id="{3F5A01DD-D454-2F5F-D9AB-00AA5BD217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65600" y="199017"/>
            <a:ext cx="626400" cy="365125"/>
          </a:xfrm>
        </p:spPr>
        <p:txBody>
          <a:bodyPr/>
          <a:lstStyle/>
          <a:p>
            <a:pPr algn="ctr"/>
            <a:fld id="{C302FF0A-A20F-45FC-ABD3-D4655AE8E18A}" type="slidenum">
              <a:rPr lang="zh-CN" altLang="en-US" sz="2800" smtClean="0"/>
              <a:pPr algn="ctr"/>
              <a:t>21</a:t>
            </a:fld>
            <a:endParaRPr lang="zh-CN" altLang="en-US" sz="2800" dirty="0"/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id="{BE841912-2EB3-B04F-33F1-512F4C995A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241" y="59229"/>
            <a:ext cx="6942405" cy="612782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altLang="zh-CN" dirty="0">
                <a:latin typeface="+mj-lt"/>
              </a:rPr>
              <a:t>Part II</a:t>
            </a:r>
            <a:endParaRPr lang="zh-CN" altLang="en-US" dirty="0">
              <a:latin typeface="+mj-lt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8A93F4F9-869F-E7CB-FFAD-1E64DF8493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02" b="48822"/>
          <a:stretch/>
        </p:blipFill>
        <p:spPr>
          <a:xfrm>
            <a:off x="1327193" y="2176401"/>
            <a:ext cx="9318350" cy="4498573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CD25E318-9F11-77A7-462A-57E17EC5ABD2}"/>
              </a:ext>
            </a:extLst>
          </p:cNvPr>
          <p:cNvSpPr txBox="1"/>
          <p:nvPr/>
        </p:nvSpPr>
        <p:spPr>
          <a:xfrm>
            <a:off x="880712" y="913420"/>
            <a:ext cx="10972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en-US" altLang="zh-CN" sz="2400" dirty="0"/>
              <a:t>GPMs successfully simulate the </a:t>
            </a:r>
            <a:r>
              <a:rPr lang="en-US" altLang="zh-CN" sz="2400" b="1" dirty="0">
                <a:solidFill>
                  <a:srgbClr val="FF0000"/>
                </a:solidFill>
              </a:rPr>
              <a:t>Rossby wave anomalies </a:t>
            </a:r>
            <a:r>
              <a:rPr lang="en-US" altLang="zh-CN" sz="2400" dirty="0"/>
              <a:t>over South &amp; East Asia, as well as </a:t>
            </a:r>
            <a:r>
              <a:rPr lang="en-US" altLang="zh-CN" sz="2400" b="1" dirty="0">
                <a:solidFill>
                  <a:srgbClr val="FF0000"/>
                </a:solidFill>
              </a:rPr>
              <a:t>high-pressure anomalies </a:t>
            </a:r>
            <a:r>
              <a:rPr lang="en-US" altLang="zh-CN" sz="2400" dirty="0"/>
              <a:t>over the Middle East, but these are wrongly represented in the BPMs.</a:t>
            </a:r>
            <a:endParaRPr lang="en-US" altLang="zh-CN" sz="2400" b="1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9259016-68E2-4B05-BE22-7252AFF77A10}"/>
              </a:ext>
            </a:extLst>
          </p:cNvPr>
          <p:cNvSpPr txBox="1"/>
          <p:nvPr/>
        </p:nvSpPr>
        <p:spPr>
          <a:xfrm>
            <a:off x="5497770" y="2112756"/>
            <a:ext cx="10620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C00000"/>
                </a:solidFill>
              </a:rPr>
              <a:t>GPMs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43C24A1-3240-4ED6-B82A-E657A826BBF9}"/>
              </a:ext>
            </a:extLst>
          </p:cNvPr>
          <p:cNvSpPr txBox="1"/>
          <p:nvPr/>
        </p:nvSpPr>
        <p:spPr>
          <a:xfrm>
            <a:off x="8887486" y="2117484"/>
            <a:ext cx="10620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C00000"/>
                </a:solidFill>
              </a:rPr>
              <a:t>BPMs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416EC5F-4646-47E5-8553-1AC91A6906E0}"/>
              </a:ext>
            </a:extLst>
          </p:cNvPr>
          <p:cNvSpPr txBox="1"/>
          <p:nvPr/>
        </p:nvSpPr>
        <p:spPr>
          <a:xfrm>
            <a:off x="2435565" y="2117482"/>
            <a:ext cx="10620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C00000"/>
                </a:solidFill>
              </a:rPr>
              <a:t>ERA5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5B070C2-E250-496F-AE3E-1BB676696DB1}"/>
              </a:ext>
            </a:extLst>
          </p:cNvPr>
          <p:cNvSpPr txBox="1"/>
          <p:nvPr/>
        </p:nvSpPr>
        <p:spPr>
          <a:xfrm>
            <a:off x="2417095" y="4149484"/>
            <a:ext cx="10620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C00000"/>
                </a:solidFill>
              </a:rPr>
              <a:t>ERA5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24EF3B5-0F44-46B7-9207-048103313C0A}"/>
              </a:ext>
            </a:extLst>
          </p:cNvPr>
          <p:cNvSpPr txBox="1"/>
          <p:nvPr/>
        </p:nvSpPr>
        <p:spPr>
          <a:xfrm>
            <a:off x="5520861" y="4153997"/>
            <a:ext cx="10620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C00000"/>
                </a:solidFill>
              </a:rPr>
              <a:t>GPMs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75D5533-B00A-41FE-8A6D-D1C18970EBEC}"/>
              </a:ext>
            </a:extLst>
          </p:cNvPr>
          <p:cNvSpPr txBox="1"/>
          <p:nvPr/>
        </p:nvSpPr>
        <p:spPr>
          <a:xfrm>
            <a:off x="8915196" y="4140250"/>
            <a:ext cx="10620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C00000"/>
                </a:solidFill>
              </a:rPr>
              <a:t>BPMs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99827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0D648E-45B8-1859-423C-0B32D7264B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灯片编号占位符 42">
            <a:extLst>
              <a:ext uri="{FF2B5EF4-FFF2-40B4-BE49-F238E27FC236}">
                <a16:creationId xmlns:a16="http://schemas.microsoft.com/office/drawing/2014/main" id="{64CF2A07-947E-0B44-8880-D2ABDA778D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65600" y="199017"/>
            <a:ext cx="626400" cy="365125"/>
          </a:xfrm>
        </p:spPr>
        <p:txBody>
          <a:bodyPr/>
          <a:lstStyle/>
          <a:p>
            <a:pPr algn="ctr"/>
            <a:fld id="{C302FF0A-A20F-45FC-ABD3-D4655AE8E18A}" type="slidenum">
              <a:rPr lang="zh-CN" altLang="en-US" sz="2800" smtClean="0"/>
              <a:pPr algn="ctr"/>
              <a:t>22</a:t>
            </a:fld>
            <a:endParaRPr lang="zh-CN" altLang="en-US" sz="2800" dirty="0"/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id="{D34AA928-71F0-F3C7-2633-7910E06D43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241" y="59229"/>
            <a:ext cx="6942405" cy="612782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altLang="zh-CN" dirty="0">
                <a:latin typeface="+mj-lt"/>
              </a:rPr>
              <a:t>Part II</a:t>
            </a:r>
            <a:endParaRPr lang="zh-CN" altLang="en-US" dirty="0">
              <a:latin typeface="+mj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137D41C-F32D-ADEF-623F-2AB37C6474DF}"/>
              </a:ext>
            </a:extLst>
          </p:cNvPr>
          <p:cNvSpPr txBox="1"/>
          <p:nvPr/>
        </p:nvSpPr>
        <p:spPr>
          <a:xfrm>
            <a:off x="866622" y="922846"/>
            <a:ext cx="6738200" cy="18004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FF0000"/>
                </a:solidFill>
              </a:rPr>
              <a:t>GPMs</a:t>
            </a:r>
            <a:r>
              <a:rPr lang="en-US" altLang="zh-CN" sz="2400" dirty="0"/>
              <a:t>: High-pressure anomalies &amp; increased surface solar radiation</a:t>
            </a:r>
          </a:p>
          <a:p>
            <a:pPr marL="285750" indent="-285750"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FF0000"/>
                </a:solidFill>
              </a:rPr>
              <a:t>BPMs</a:t>
            </a:r>
            <a:r>
              <a:rPr lang="en-US" altLang="zh-CN" sz="2400" dirty="0"/>
              <a:t>: Low-pressure anomalies &amp; decreased surface solar radiation</a:t>
            </a:r>
            <a:endParaRPr lang="en-US" altLang="zh-CN" sz="2400" b="1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E214354-27D6-18E6-3668-FF785B97A0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39" b="35833"/>
          <a:stretch/>
        </p:blipFill>
        <p:spPr>
          <a:xfrm>
            <a:off x="679455" y="2949431"/>
            <a:ext cx="6942405" cy="3750828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B8A9599A-71FA-12D7-F55E-4B00F08A0CCE}"/>
              </a:ext>
            </a:extLst>
          </p:cNvPr>
          <p:cNvSpPr/>
          <p:nvPr/>
        </p:nvSpPr>
        <p:spPr>
          <a:xfrm>
            <a:off x="3883701" y="5065664"/>
            <a:ext cx="533911" cy="1224080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6F496CF1-0852-3E13-8B9E-1E573E41B5E7}"/>
              </a:ext>
            </a:extLst>
          </p:cNvPr>
          <p:cNvSpPr/>
          <p:nvPr/>
        </p:nvSpPr>
        <p:spPr>
          <a:xfrm>
            <a:off x="3852141" y="3097298"/>
            <a:ext cx="533911" cy="1224080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768E31AF-CD39-6411-0213-E73E6E05788D}"/>
              </a:ext>
            </a:extLst>
          </p:cNvPr>
          <p:cNvSpPr/>
          <p:nvPr/>
        </p:nvSpPr>
        <p:spPr>
          <a:xfrm>
            <a:off x="6130871" y="3103435"/>
            <a:ext cx="533911" cy="1211806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7A581DCE-7DCB-2D0E-3E3C-391CDE77F6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98" r="18878" b="1834"/>
          <a:stretch/>
        </p:blipFill>
        <p:spPr>
          <a:xfrm>
            <a:off x="8436543" y="1660165"/>
            <a:ext cx="3129057" cy="5091941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E558ECFA-CA68-5192-D409-DCD89BA3AC2C}"/>
              </a:ext>
            </a:extLst>
          </p:cNvPr>
          <p:cNvSpPr txBox="1"/>
          <p:nvPr/>
        </p:nvSpPr>
        <p:spPr>
          <a:xfrm>
            <a:off x="8174182" y="654991"/>
            <a:ext cx="382847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</a:rPr>
              <a:t>Surface Downwelling Shortwave Radiation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68214856-0D79-1F97-09F7-2C003999F081}"/>
              </a:ext>
            </a:extLst>
          </p:cNvPr>
          <p:cNvSpPr/>
          <p:nvPr/>
        </p:nvSpPr>
        <p:spPr>
          <a:xfrm>
            <a:off x="6096000" y="5065664"/>
            <a:ext cx="533911" cy="1224080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AC00D96-F5ED-4970-AA0B-7D84349383A9}"/>
              </a:ext>
            </a:extLst>
          </p:cNvPr>
          <p:cNvSpPr txBox="1"/>
          <p:nvPr/>
        </p:nvSpPr>
        <p:spPr>
          <a:xfrm>
            <a:off x="6224747" y="2606881"/>
            <a:ext cx="10620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C00000"/>
                </a:solidFill>
              </a:rPr>
              <a:t>BPMs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6DACCAD-5E8C-41F8-B5C0-2B1039D0B445}"/>
              </a:ext>
            </a:extLst>
          </p:cNvPr>
          <p:cNvSpPr txBox="1"/>
          <p:nvPr/>
        </p:nvSpPr>
        <p:spPr>
          <a:xfrm>
            <a:off x="3833675" y="2595513"/>
            <a:ext cx="10620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C00000"/>
                </a:solidFill>
              </a:rPr>
              <a:t>GPMs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93769B9-A1B6-4C5D-8EB7-41A4DDD62123}"/>
              </a:ext>
            </a:extLst>
          </p:cNvPr>
          <p:cNvSpPr txBox="1"/>
          <p:nvPr/>
        </p:nvSpPr>
        <p:spPr>
          <a:xfrm>
            <a:off x="1544830" y="2572803"/>
            <a:ext cx="10620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C00000"/>
                </a:solidFill>
              </a:rPr>
              <a:t>ERA5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776FF712-4E18-4B2D-BA38-8EF0847296B0}"/>
              </a:ext>
            </a:extLst>
          </p:cNvPr>
          <p:cNvSpPr txBox="1"/>
          <p:nvPr/>
        </p:nvSpPr>
        <p:spPr>
          <a:xfrm>
            <a:off x="9485194" y="3276517"/>
            <a:ext cx="10620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C00000"/>
                </a:solidFill>
              </a:rPr>
              <a:t>GPMs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55B2FC11-FD3F-4295-BDA0-DBF5D73E61F4}"/>
              </a:ext>
            </a:extLst>
          </p:cNvPr>
          <p:cNvSpPr txBox="1"/>
          <p:nvPr/>
        </p:nvSpPr>
        <p:spPr>
          <a:xfrm>
            <a:off x="9512905" y="4879026"/>
            <a:ext cx="10620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C00000"/>
                </a:solidFill>
              </a:rPr>
              <a:t>BPMs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F32D6FE5-D4C6-4FB1-B253-1AB947D75CEF}"/>
              </a:ext>
            </a:extLst>
          </p:cNvPr>
          <p:cNvSpPr txBox="1"/>
          <p:nvPr/>
        </p:nvSpPr>
        <p:spPr>
          <a:xfrm>
            <a:off x="1554069" y="4563243"/>
            <a:ext cx="10620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C00000"/>
                </a:solidFill>
              </a:rPr>
              <a:t>ERA5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B0EB5979-1149-4CF9-8254-642A1D955E62}"/>
              </a:ext>
            </a:extLst>
          </p:cNvPr>
          <p:cNvSpPr txBox="1"/>
          <p:nvPr/>
        </p:nvSpPr>
        <p:spPr>
          <a:xfrm>
            <a:off x="3842911" y="4558244"/>
            <a:ext cx="10620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C00000"/>
                </a:solidFill>
              </a:rPr>
              <a:t>GPMs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310F191F-9783-4B47-8FB5-AC002769A72B}"/>
              </a:ext>
            </a:extLst>
          </p:cNvPr>
          <p:cNvSpPr txBox="1"/>
          <p:nvPr/>
        </p:nvSpPr>
        <p:spPr>
          <a:xfrm>
            <a:off x="6233984" y="4555757"/>
            <a:ext cx="10620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C00000"/>
                </a:solidFill>
              </a:rPr>
              <a:t>BPMs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9C1B985D-B3A3-44A2-9829-F2AC8C266C9E}"/>
              </a:ext>
            </a:extLst>
          </p:cNvPr>
          <p:cNvSpPr txBox="1"/>
          <p:nvPr/>
        </p:nvSpPr>
        <p:spPr>
          <a:xfrm>
            <a:off x="9460423" y="1339747"/>
            <a:ext cx="10620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C00000"/>
                </a:solidFill>
              </a:rPr>
              <a:t>ERA5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391260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176B7E-EF81-B087-90BB-8EC25081CB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灯片编号占位符 42">
            <a:extLst>
              <a:ext uri="{FF2B5EF4-FFF2-40B4-BE49-F238E27FC236}">
                <a16:creationId xmlns:a16="http://schemas.microsoft.com/office/drawing/2014/main" id="{6076437D-6E55-449C-BC13-E7004AEA09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65600" y="199017"/>
            <a:ext cx="626400" cy="365125"/>
          </a:xfrm>
        </p:spPr>
        <p:txBody>
          <a:bodyPr/>
          <a:lstStyle/>
          <a:p>
            <a:pPr algn="ctr"/>
            <a:fld id="{C302FF0A-A20F-45FC-ABD3-D4655AE8E18A}" type="slidenum">
              <a:rPr lang="zh-CN" altLang="en-US" sz="2800" smtClean="0"/>
              <a:pPr algn="ctr"/>
              <a:t>23</a:t>
            </a:fld>
            <a:endParaRPr lang="zh-CN" altLang="en-US" sz="2800" dirty="0"/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id="{2236C61D-26AF-E449-120C-4BE24A1417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241" y="59229"/>
            <a:ext cx="6942405" cy="612782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altLang="zh-CN" dirty="0">
                <a:latin typeface="+mj-lt"/>
              </a:rPr>
              <a:t>Part II</a:t>
            </a:r>
            <a:endParaRPr lang="zh-CN" altLang="en-US" dirty="0">
              <a:latin typeface="+mj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C8A5A17-B2BC-7637-8012-4A619DD9658D}"/>
              </a:ext>
            </a:extLst>
          </p:cNvPr>
          <p:cNvSpPr txBox="1"/>
          <p:nvPr/>
        </p:nvSpPr>
        <p:spPr>
          <a:xfrm>
            <a:off x="8422104" y="1949643"/>
            <a:ext cx="334477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en-US" altLang="zh-CN" sz="2400" dirty="0"/>
              <a:t>The models that simulate </a:t>
            </a:r>
            <a:r>
              <a:rPr lang="en-US" altLang="zh-CN" sz="2400" b="1" dirty="0">
                <a:solidFill>
                  <a:srgbClr val="FF0000"/>
                </a:solidFill>
              </a:rPr>
              <a:t>high-pressure anomalies </a:t>
            </a:r>
            <a:r>
              <a:rPr lang="en-US" altLang="zh-CN" sz="2400" dirty="0"/>
              <a:t>in the upper troposphere tend to produce </a:t>
            </a:r>
            <a:r>
              <a:rPr lang="en-US" altLang="zh-CN" sz="2400" b="1" dirty="0">
                <a:solidFill>
                  <a:srgbClr val="FF0000"/>
                </a:solidFill>
              </a:rPr>
              <a:t>higher surface temperatures </a:t>
            </a:r>
            <a:r>
              <a:rPr lang="en-US" altLang="zh-CN" sz="2400" dirty="0"/>
              <a:t>over the Middle East.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DBF2C32B-B2C4-7077-CCB2-1775E395A7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1" t="6264" r="2902" b="43177"/>
          <a:stretch/>
        </p:blipFill>
        <p:spPr>
          <a:xfrm>
            <a:off x="468430" y="1664320"/>
            <a:ext cx="7583103" cy="3990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67664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0141CA-8ECC-2346-E8AF-98371828CA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灯片编号占位符 42">
            <a:extLst>
              <a:ext uri="{FF2B5EF4-FFF2-40B4-BE49-F238E27FC236}">
                <a16:creationId xmlns:a16="http://schemas.microsoft.com/office/drawing/2014/main" id="{0D93F978-BC4A-53B2-E923-DA6F83E647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65600" y="199017"/>
            <a:ext cx="626400" cy="365125"/>
          </a:xfrm>
        </p:spPr>
        <p:txBody>
          <a:bodyPr/>
          <a:lstStyle/>
          <a:p>
            <a:pPr algn="ctr"/>
            <a:fld id="{C302FF0A-A20F-45FC-ABD3-D4655AE8E18A}" type="slidenum">
              <a:rPr lang="zh-CN" altLang="en-US" sz="2800" smtClean="0"/>
              <a:pPr algn="ctr"/>
              <a:t>24</a:t>
            </a:fld>
            <a:endParaRPr lang="zh-CN" altLang="en-US" sz="2800" dirty="0"/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id="{04F68CBF-9C94-DE87-B0CF-FB5BBBFD8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241" y="59229"/>
            <a:ext cx="6942405" cy="612782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altLang="zh-CN" dirty="0">
                <a:latin typeface="+mj-lt"/>
              </a:rPr>
              <a:t>Part II</a:t>
            </a:r>
            <a:endParaRPr lang="zh-CN" altLang="en-US" dirty="0">
              <a:latin typeface="+mj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708E05E-B58D-D84C-FE6F-1E678AA4D4E2}"/>
              </a:ext>
            </a:extLst>
          </p:cNvPr>
          <p:cNvSpPr txBox="1"/>
          <p:nvPr/>
        </p:nvSpPr>
        <p:spPr>
          <a:xfrm>
            <a:off x="8548460" y="1992956"/>
            <a:ext cx="340130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en-US" altLang="zh-CN" sz="2400" dirty="0"/>
              <a:t>In the future, these GPMs project that </a:t>
            </a:r>
            <a:r>
              <a:rPr lang="en-US" altLang="zh-CN" sz="2400" b="1" dirty="0">
                <a:solidFill>
                  <a:srgbClr val="FF0000"/>
                </a:solidFill>
              </a:rPr>
              <a:t>the teleconnection pattern will likely weaken</a:t>
            </a:r>
            <a:r>
              <a:rPr lang="en-US" altLang="zh-CN" sz="2400" dirty="0"/>
              <a:t> by the end of 21st century under the SSP585 scenario.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3B0386D-0752-98F3-D5BE-CB5A914453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03" b="22963"/>
          <a:stretch/>
        </p:blipFill>
        <p:spPr>
          <a:xfrm>
            <a:off x="316446" y="1754638"/>
            <a:ext cx="7918654" cy="4619215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8C24F120-4C41-2280-CEC2-3178A65BBB7D}"/>
              </a:ext>
            </a:extLst>
          </p:cNvPr>
          <p:cNvSpPr txBox="1"/>
          <p:nvPr/>
        </p:nvSpPr>
        <p:spPr>
          <a:xfrm>
            <a:off x="1001027" y="1134091"/>
            <a:ext cx="27480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800"/>
              </a:spcAft>
            </a:pPr>
            <a:r>
              <a:rPr lang="en-US" altLang="zh-CN" sz="3600" b="1" dirty="0">
                <a:solidFill>
                  <a:srgbClr val="FF0000"/>
                </a:solidFill>
              </a:rPr>
              <a:t>Current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2D4E814-C5B6-BDD4-4647-354BB5AA2400}"/>
              </a:ext>
            </a:extLst>
          </p:cNvPr>
          <p:cNvSpPr txBox="1"/>
          <p:nvPr/>
        </p:nvSpPr>
        <p:spPr>
          <a:xfrm>
            <a:off x="4613710" y="1134090"/>
            <a:ext cx="36832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800"/>
              </a:spcAft>
            </a:pPr>
            <a:r>
              <a:rPr lang="en-US" altLang="zh-CN" sz="3600" b="1" dirty="0">
                <a:solidFill>
                  <a:srgbClr val="FF0000"/>
                </a:solidFill>
              </a:rPr>
              <a:t>Future</a:t>
            </a:r>
          </a:p>
        </p:txBody>
      </p:sp>
    </p:spTree>
    <p:extLst>
      <p:ext uri="{BB962C8B-B14F-4D97-AF65-F5344CB8AC3E}">
        <p14:creationId xmlns:p14="http://schemas.microsoft.com/office/powerpoint/2010/main" val="418521818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8EEF55-090B-DFC2-8EE3-1122F7F0C5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灯片编号占位符 42">
            <a:extLst>
              <a:ext uri="{FF2B5EF4-FFF2-40B4-BE49-F238E27FC236}">
                <a16:creationId xmlns:a16="http://schemas.microsoft.com/office/drawing/2014/main" id="{1F7546BC-3A82-F664-E449-2ABBA209D3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65600" y="199017"/>
            <a:ext cx="626400" cy="365125"/>
          </a:xfrm>
        </p:spPr>
        <p:txBody>
          <a:bodyPr/>
          <a:lstStyle/>
          <a:p>
            <a:pPr algn="ctr"/>
            <a:fld id="{C302FF0A-A20F-45FC-ABD3-D4655AE8E18A}" type="slidenum">
              <a:rPr lang="zh-CN" altLang="en-US" sz="2800" smtClean="0"/>
              <a:pPr algn="ctr"/>
              <a:t>25</a:t>
            </a:fld>
            <a:endParaRPr lang="zh-CN" altLang="en-US" sz="2800" dirty="0"/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id="{B3CAAC18-C75B-5BAE-C230-8B078D2739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241" y="59229"/>
            <a:ext cx="6942405" cy="612782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altLang="zh-CN" dirty="0">
                <a:latin typeface="+mj-lt"/>
              </a:rPr>
              <a:t>Part II</a:t>
            </a:r>
            <a:endParaRPr lang="zh-CN" altLang="en-US" dirty="0">
              <a:latin typeface="+mj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7CA17F1-B07A-4FBC-BAB3-855108BDA104}"/>
              </a:ext>
            </a:extLst>
          </p:cNvPr>
          <p:cNvSpPr txBox="1"/>
          <p:nvPr/>
        </p:nvSpPr>
        <p:spPr>
          <a:xfrm>
            <a:off x="866274" y="877126"/>
            <a:ext cx="112663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en-US" altLang="zh-CN" sz="2400" dirty="0"/>
              <a:t>Future weakening of the Middle East– western Pacific climate teleconnection is likely </a:t>
            </a:r>
            <a:r>
              <a:rPr lang="en-US" altLang="zh-CN" sz="2400" b="1" dirty="0">
                <a:solidFill>
                  <a:srgbClr val="FF0000"/>
                </a:solidFill>
              </a:rPr>
              <a:t>driven by the changes in Rossby wave patterns over East Asia </a:t>
            </a:r>
            <a:r>
              <a:rPr lang="en-US" altLang="zh-CN" sz="2400" dirty="0"/>
              <a:t>and </a:t>
            </a:r>
            <a:r>
              <a:rPr lang="en-US" altLang="zh-CN" sz="2400" b="1" dirty="0">
                <a:solidFill>
                  <a:srgbClr val="FF0000"/>
                </a:solidFill>
              </a:rPr>
              <a:t>low-pressure anomalies over the Middle East.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56BC893C-11BE-91C8-FAAD-C0000F4B37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17" b="9765"/>
          <a:stretch/>
        </p:blipFill>
        <p:spPr>
          <a:xfrm>
            <a:off x="1317843" y="2245171"/>
            <a:ext cx="5711945" cy="439924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30AF018C-0ABE-0233-CC7A-F88B80F4BD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81407" y="2154819"/>
            <a:ext cx="2955573" cy="4540446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AC5BD676-12B0-4030-AB89-90866B8CAFE2}"/>
              </a:ext>
            </a:extLst>
          </p:cNvPr>
          <p:cNvSpPr txBox="1"/>
          <p:nvPr/>
        </p:nvSpPr>
        <p:spPr>
          <a:xfrm>
            <a:off x="4867334" y="4327775"/>
            <a:ext cx="15959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C00000"/>
                </a:solidFill>
              </a:rPr>
              <a:t>SSP585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2ECC68A-B655-477B-B3F5-EDD356DE5004}"/>
              </a:ext>
            </a:extLst>
          </p:cNvPr>
          <p:cNvSpPr txBox="1"/>
          <p:nvPr/>
        </p:nvSpPr>
        <p:spPr>
          <a:xfrm>
            <a:off x="2419468" y="4373215"/>
            <a:ext cx="10620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C00000"/>
                </a:solidFill>
              </a:rPr>
              <a:t>Hist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B84EA49-5D4B-4F97-8457-046E2ECAC452}"/>
              </a:ext>
            </a:extLst>
          </p:cNvPr>
          <p:cNvSpPr txBox="1"/>
          <p:nvPr/>
        </p:nvSpPr>
        <p:spPr>
          <a:xfrm>
            <a:off x="4858100" y="1967881"/>
            <a:ext cx="15959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C00000"/>
                </a:solidFill>
              </a:rPr>
              <a:t>SSP585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39726EA-1C6A-4FBB-97A4-1585F9D9BCC3}"/>
              </a:ext>
            </a:extLst>
          </p:cNvPr>
          <p:cNvSpPr txBox="1"/>
          <p:nvPr/>
        </p:nvSpPr>
        <p:spPr>
          <a:xfrm>
            <a:off x="2466109" y="1972500"/>
            <a:ext cx="13463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C00000"/>
                </a:solidFill>
              </a:rPr>
              <a:t>Hist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2EF9DED-E444-4A47-9F10-CA188807A485}"/>
              </a:ext>
            </a:extLst>
          </p:cNvPr>
          <p:cNvSpPr txBox="1"/>
          <p:nvPr/>
        </p:nvSpPr>
        <p:spPr>
          <a:xfrm>
            <a:off x="10754324" y="2870305"/>
            <a:ext cx="13463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C00000"/>
                </a:solidFill>
              </a:rPr>
              <a:t>Hist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8DE727D0-5097-4296-862E-1BD45EB45165}"/>
              </a:ext>
            </a:extLst>
          </p:cNvPr>
          <p:cNvSpPr txBox="1"/>
          <p:nvPr/>
        </p:nvSpPr>
        <p:spPr>
          <a:xfrm>
            <a:off x="10717866" y="5086894"/>
            <a:ext cx="15959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C00000"/>
                </a:solidFill>
              </a:rPr>
              <a:t>SSP585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80813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FDB370-6C96-3E93-7F0F-FB777C60BE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灯片编号占位符 42">
            <a:extLst>
              <a:ext uri="{FF2B5EF4-FFF2-40B4-BE49-F238E27FC236}">
                <a16:creationId xmlns:a16="http://schemas.microsoft.com/office/drawing/2014/main" id="{403A3B93-9E9F-4C1D-43DA-1488C0EBE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65600" y="199017"/>
            <a:ext cx="626400" cy="365125"/>
          </a:xfrm>
        </p:spPr>
        <p:txBody>
          <a:bodyPr/>
          <a:lstStyle/>
          <a:p>
            <a:pPr algn="ctr"/>
            <a:fld id="{C302FF0A-A20F-45FC-ABD3-D4655AE8E18A}" type="slidenum">
              <a:rPr lang="zh-CN" altLang="en-US" sz="2800" smtClean="0"/>
              <a:pPr algn="ctr"/>
              <a:t>26</a:t>
            </a:fld>
            <a:endParaRPr lang="zh-CN" altLang="en-US" sz="2800" dirty="0"/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id="{C0D1359B-928E-B33A-A07B-F1F0EEC53A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241" y="59229"/>
            <a:ext cx="6942405" cy="612782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altLang="zh-CN" dirty="0">
                <a:latin typeface="+mj-lt"/>
              </a:rPr>
              <a:t>Part II</a:t>
            </a:r>
            <a:endParaRPr lang="zh-CN" altLang="en-US" dirty="0">
              <a:latin typeface="+mj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95A93B4-7599-D220-92B8-DE73562B6F8E}"/>
              </a:ext>
            </a:extLst>
          </p:cNvPr>
          <p:cNvSpPr txBox="1"/>
          <p:nvPr/>
        </p:nvSpPr>
        <p:spPr>
          <a:xfrm>
            <a:off x="8066929" y="1536174"/>
            <a:ext cx="368193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FF0000"/>
                </a:solidFill>
              </a:rPr>
              <a:t>In the future warming </a:t>
            </a:r>
            <a:r>
              <a:rPr lang="en-US" altLang="zh-CN" sz="2400" dirty="0"/>
              <a:t>climate, a greater number of CMIP6 models project </a:t>
            </a:r>
            <a:r>
              <a:rPr lang="en-US" altLang="zh-CN" sz="2400" b="1" dirty="0">
                <a:solidFill>
                  <a:srgbClr val="FF0000"/>
                </a:solidFill>
              </a:rPr>
              <a:t>low-pressure anomalies </a:t>
            </a:r>
            <a:r>
              <a:rPr lang="en-US" altLang="zh-CN" sz="2400" dirty="0"/>
              <a:t>in the upper troposphere &amp; </a:t>
            </a:r>
            <a:r>
              <a:rPr lang="en-US" altLang="zh-CN" sz="2400" b="1" dirty="0">
                <a:solidFill>
                  <a:srgbClr val="FF0000"/>
                </a:solidFill>
              </a:rPr>
              <a:t>slower surface warming </a:t>
            </a:r>
            <a:r>
              <a:rPr lang="en-US" altLang="zh-CN" sz="2400" dirty="0"/>
              <a:t>over the Middle East by the end of the 21</a:t>
            </a:r>
            <a:r>
              <a:rPr lang="en-US" altLang="zh-CN" sz="2400" baseline="30000" dirty="0"/>
              <a:t>st</a:t>
            </a:r>
            <a:r>
              <a:rPr lang="en-US" altLang="zh-CN" sz="2400" dirty="0"/>
              <a:t> century.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63E5969-E6DF-AB61-441A-85E896D16C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9" b="33704"/>
          <a:stretch/>
        </p:blipFill>
        <p:spPr>
          <a:xfrm>
            <a:off x="550511" y="1322705"/>
            <a:ext cx="7019760" cy="4486142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87C0E075-C53F-4926-BBA9-9FB3605C8647}"/>
              </a:ext>
            </a:extLst>
          </p:cNvPr>
          <p:cNvSpPr txBox="1"/>
          <p:nvPr/>
        </p:nvSpPr>
        <p:spPr>
          <a:xfrm>
            <a:off x="1842196" y="1057354"/>
            <a:ext cx="10620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C00000"/>
                </a:solidFill>
              </a:rPr>
              <a:t>Hist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94BF470-0509-41D7-A45A-10299A01A7C2}"/>
              </a:ext>
            </a:extLst>
          </p:cNvPr>
          <p:cNvSpPr txBox="1"/>
          <p:nvPr/>
        </p:nvSpPr>
        <p:spPr>
          <a:xfrm>
            <a:off x="5758429" y="1075827"/>
            <a:ext cx="1473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C00000"/>
                </a:solidFill>
              </a:rPr>
              <a:t>SSP585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607829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D33588-F10D-14A2-4D82-E3BD6BC61D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灯片编号占位符 42">
            <a:extLst>
              <a:ext uri="{FF2B5EF4-FFF2-40B4-BE49-F238E27FC236}">
                <a16:creationId xmlns:a16="http://schemas.microsoft.com/office/drawing/2014/main" id="{CF981110-6BA3-AB65-ABBC-02F86F1619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65600" y="199017"/>
            <a:ext cx="626400" cy="365125"/>
          </a:xfrm>
        </p:spPr>
        <p:txBody>
          <a:bodyPr/>
          <a:lstStyle/>
          <a:p>
            <a:pPr algn="ctr"/>
            <a:fld id="{C302FF0A-A20F-45FC-ABD3-D4655AE8E18A}" type="slidenum">
              <a:rPr lang="zh-CN" altLang="en-US" sz="2800" smtClean="0"/>
              <a:pPr algn="ctr"/>
              <a:t>27</a:t>
            </a:fld>
            <a:endParaRPr lang="zh-CN" altLang="en-US" sz="2800" dirty="0"/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id="{A7A9C52A-4E3B-026F-D3B3-886F48BD5E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241" y="59229"/>
            <a:ext cx="6942405" cy="612782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altLang="zh-CN" dirty="0">
                <a:latin typeface="+mj-lt"/>
              </a:rPr>
              <a:t>Summary</a:t>
            </a:r>
            <a:endParaRPr lang="zh-CN" altLang="en-US" dirty="0">
              <a:latin typeface="+mj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E8ABC9F-26A2-DFBB-D641-2A429A121539}"/>
              </a:ext>
            </a:extLst>
          </p:cNvPr>
          <p:cNvSpPr txBox="1"/>
          <p:nvPr/>
        </p:nvSpPr>
        <p:spPr>
          <a:xfrm>
            <a:off x="535160" y="993965"/>
            <a:ext cx="11183598" cy="5216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spcAft>
                <a:spcPts val="1800"/>
              </a:spcAft>
              <a:buFont typeface="Wingdings" panose="05000000000000000000" pitchFamily="2" charset="2"/>
              <a:buChar char="ü"/>
            </a:pPr>
            <a:r>
              <a:rPr lang="en-US" altLang="zh-CN" sz="2400" b="1" dirty="0">
                <a:solidFill>
                  <a:srgbClr val="FF0000"/>
                </a:solidFill>
              </a:rPr>
              <a:t>Atmospheric heating over </a:t>
            </a:r>
            <a:r>
              <a:rPr lang="en-US" altLang="zh-CN" sz="2400" b="1">
                <a:solidFill>
                  <a:srgbClr val="FF0000"/>
                </a:solidFill>
              </a:rPr>
              <a:t>the western </a:t>
            </a:r>
            <a:r>
              <a:rPr lang="en-US" altLang="zh-CN" sz="2400" b="1" dirty="0">
                <a:solidFill>
                  <a:srgbClr val="FF0000"/>
                </a:solidFill>
              </a:rPr>
              <a:t>Pacific has intensified in spring</a:t>
            </a:r>
            <a:r>
              <a:rPr lang="en-US" altLang="zh-CN" sz="2400" dirty="0"/>
              <a:t>, which triggers anomalous Rossby waves across South &amp; East Asia, inducing elevated pressures &amp; sinking motions over the Middle East.</a:t>
            </a:r>
          </a:p>
          <a:p>
            <a:pPr marL="342900" indent="-342900" algn="just">
              <a:spcAft>
                <a:spcPts val="1800"/>
              </a:spcAft>
              <a:buFont typeface="Wingdings" panose="05000000000000000000" pitchFamily="2" charset="2"/>
              <a:buChar char="ü"/>
            </a:pPr>
            <a:r>
              <a:rPr lang="en-US" altLang="zh-CN" sz="2400" dirty="0"/>
              <a:t>Elevated pressures &amp; sinking motions over the Middle East lead to reduced precipitation, increased solar radiation &amp; elevated sensible heat fluxes, </a:t>
            </a:r>
            <a:r>
              <a:rPr lang="en-US" altLang="zh-CN" sz="2400" b="1" dirty="0">
                <a:solidFill>
                  <a:srgbClr val="FF0000"/>
                </a:solidFill>
              </a:rPr>
              <a:t>raising surface air temperature</a:t>
            </a:r>
            <a:r>
              <a:rPr lang="en-US" altLang="zh-CN" sz="2400" dirty="0"/>
              <a:t>.</a:t>
            </a:r>
          </a:p>
          <a:p>
            <a:pPr marL="342900" indent="-342900" algn="just">
              <a:spcAft>
                <a:spcPts val="1800"/>
              </a:spcAft>
              <a:buFont typeface="Wingdings" panose="05000000000000000000" pitchFamily="2" charset="2"/>
              <a:buChar char="ü"/>
            </a:pPr>
            <a:r>
              <a:rPr lang="en-US" altLang="zh-CN" sz="2400" dirty="0"/>
              <a:t>CMIP6 models exhibit large inter-model uncertainties in simulating the ME–WP teleconnection, linked to their </a:t>
            </a:r>
            <a:r>
              <a:rPr lang="en-US" altLang="zh-CN" sz="2400" b="1" dirty="0">
                <a:solidFill>
                  <a:srgbClr val="FF0000"/>
                </a:solidFill>
              </a:rPr>
              <a:t>ability to accurately capture the response of Rossby waves</a:t>
            </a:r>
            <a:r>
              <a:rPr lang="en-US" altLang="zh-CN" sz="2400" dirty="0"/>
              <a:t>.</a:t>
            </a:r>
          </a:p>
          <a:p>
            <a:pPr marL="342900" indent="-342900" algn="just">
              <a:spcAft>
                <a:spcPts val="1800"/>
              </a:spcAft>
              <a:buFont typeface="Wingdings" panose="05000000000000000000" pitchFamily="2" charset="2"/>
              <a:buChar char="ü"/>
            </a:pPr>
            <a:r>
              <a:rPr lang="en-US" altLang="zh-CN" sz="2400" b="1" dirty="0">
                <a:solidFill>
                  <a:srgbClr val="FF0000"/>
                </a:solidFill>
              </a:rPr>
              <a:t>The teleconnection pattern would likely weaken in</a:t>
            </a:r>
            <a:r>
              <a:rPr lang="en-US" altLang="zh-CN" sz="2400" dirty="0"/>
              <a:t> the future climate, due to the changes in Rossby wave patterns over East Asia &amp; low-pressure anomalies over the Middle East.</a:t>
            </a:r>
          </a:p>
        </p:txBody>
      </p:sp>
    </p:spTree>
    <p:extLst>
      <p:ext uri="{BB962C8B-B14F-4D97-AF65-F5344CB8AC3E}">
        <p14:creationId xmlns:p14="http://schemas.microsoft.com/office/powerpoint/2010/main" val="358795462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3A3119-DD05-8224-645D-8E857E2BA8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3F53680-D559-62A8-D3A0-324CEA15D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241" y="59229"/>
            <a:ext cx="6942405" cy="612782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altLang="zh-CN" dirty="0">
                <a:latin typeface="+mj-lt"/>
              </a:rPr>
              <a:t>Background</a:t>
            </a:r>
            <a:endParaRPr lang="zh-CN" altLang="en-US" dirty="0">
              <a:latin typeface="+mj-lt"/>
            </a:endParaRPr>
          </a:p>
        </p:txBody>
      </p:sp>
      <p:sp>
        <p:nvSpPr>
          <p:cNvPr id="43" name="灯片编号占位符 42">
            <a:extLst>
              <a:ext uri="{FF2B5EF4-FFF2-40B4-BE49-F238E27FC236}">
                <a16:creationId xmlns:a16="http://schemas.microsoft.com/office/drawing/2014/main" id="{DC804EB7-BB47-8CA6-573A-D379E58888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C302FF0A-A20F-45FC-ABD3-D4655AE8E18A}" type="slidenum">
              <a:rPr lang="zh-CN" altLang="en-US" sz="2800" smtClean="0"/>
              <a:pPr algn="ctr"/>
              <a:t>28</a:t>
            </a:fld>
            <a:endParaRPr lang="zh-CN" altLang="en-US" sz="2800" dirty="0"/>
          </a:p>
        </p:txBody>
      </p:sp>
      <p:sp>
        <p:nvSpPr>
          <p:cNvPr id="4" name="灯片编号占位符 1">
            <a:extLst>
              <a:ext uri="{FF2B5EF4-FFF2-40B4-BE49-F238E27FC236}">
                <a16:creationId xmlns:a16="http://schemas.microsoft.com/office/drawing/2014/main" id="{7E66A0B6-3485-4F2C-B93D-608428D019E6}"/>
              </a:ext>
            </a:extLst>
          </p:cNvPr>
          <p:cNvSpPr txBox="1">
            <a:spLocks/>
          </p:cNvSpPr>
          <p:nvPr/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b="1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42FF88-E3FE-4E7E-9513-AEC7A236761A}" type="slidenum">
              <a:rPr lang="en-US" altLang="zh-CN" sz="2000" smtClean="0">
                <a:latin typeface="Arial" panose="020B0604020202020204" pitchFamily="34" charset="0"/>
                <a:cs typeface="Arial" panose="020B0604020202020204" pitchFamily="34" charset="0"/>
              </a:rPr>
              <a:pPr>
                <a:defRPr/>
              </a:pPr>
              <a:t>28</a:t>
            </a:fld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0B9EE69-C065-469F-A371-4FB352DE9F1B}"/>
              </a:ext>
            </a:extLst>
          </p:cNvPr>
          <p:cNvSpPr txBox="1"/>
          <p:nvPr/>
        </p:nvSpPr>
        <p:spPr>
          <a:xfrm>
            <a:off x="422114" y="5873468"/>
            <a:ext cx="710088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dirty="0">
                <a:solidFill>
                  <a:prstClr val="black"/>
                </a:solidFill>
                <a:latin typeface="Arial"/>
                <a:ea typeface="Times New Roman" panose="02020603050405020304" pitchFamily="18" charset="0"/>
              </a:rPr>
              <a:t>Linear trends (shading;</a:t>
            </a:r>
            <a:r>
              <a:rPr lang="en-US" altLang="zh-CN" dirty="0">
                <a:solidFill>
                  <a:prstClr val="black"/>
                </a:solidFill>
                <a:latin typeface="Arial"/>
                <a:ea typeface="微软雅黑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prstClr val="black"/>
                </a:solidFill>
                <a:latin typeface="Arial"/>
                <a:ea typeface="Times New Roman" panose="02020603050405020304" pitchFamily="18" charset="0"/>
              </a:rPr>
              <a:t>units: ℃ (37yr) </a:t>
            </a:r>
            <a:r>
              <a:rPr lang="en-US" altLang="zh-CN" baseline="30000" dirty="0">
                <a:solidFill>
                  <a:prstClr val="black"/>
                </a:solidFill>
                <a:latin typeface="Arial"/>
                <a:ea typeface="Times New Roman" panose="02020603050405020304" pitchFamily="18" charset="0"/>
              </a:rPr>
              <a:t>−1</a:t>
            </a:r>
            <a:r>
              <a:rPr lang="en-US" altLang="zh-CN" dirty="0">
                <a:solidFill>
                  <a:prstClr val="black"/>
                </a:solidFill>
                <a:latin typeface="Arial"/>
                <a:ea typeface="Times New Roman" panose="02020603050405020304" pitchFamily="18" charset="0"/>
              </a:rPr>
              <a:t>) and climatology (contours) of western North Pacific SST during 1979–2015 for various seasons </a:t>
            </a:r>
            <a:endParaRPr lang="zh-CN" altLang="en-US" dirty="0">
              <a:solidFill>
                <a:prstClr val="black"/>
              </a:solidFill>
              <a:latin typeface="Arial"/>
              <a:ea typeface="微软雅黑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FC22233-D1F5-4E02-B2F4-46CADF5BDCC6}"/>
              </a:ext>
            </a:extLst>
          </p:cNvPr>
          <p:cNvSpPr txBox="1"/>
          <p:nvPr/>
        </p:nvSpPr>
        <p:spPr>
          <a:xfrm>
            <a:off x="7479891" y="2063643"/>
            <a:ext cx="4712109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</a:pPr>
            <a:r>
              <a:rPr lang="en-US" altLang="zh-CN" sz="2000" b="1" dirty="0">
                <a:solidFill>
                  <a:srgbClr val="921519"/>
                </a:solidFill>
                <a:latin typeface="Arial"/>
                <a:ea typeface="微软雅黑"/>
              </a:rPr>
              <a:t>The magnitude of SST warmings is similar among all seasons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2000" dirty="0">
                <a:solidFill>
                  <a:prstClr val="black"/>
                </a:solidFill>
                <a:latin typeface="Arial"/>
                <a:ea typeface="微软雅黑"/>
              </a:rPr>
              <a:t>    </a:t>
            </a:r>
            <a:r>
              <a:rPr lang="en-US" altLang="zh-CN" sz="2000" dirty="0" err="1">
                <a:solidFill>
                  <a:prstClr val="black"/>
                </a:solidFill>
                <a:latin typeface="Arial"/>
                <a:ea typeface="微软雅黑"/>
              </a:rPr>
              <a:t>Spr</a:t>
            </a:r>
            <a:r>
              <a:rPr lang="en-US" altLang="zh-CN" sz="2000" dirty="0">
                <a:solidFill>
                  <a:prstClr val="black"/>
                </a:solidFill>
                <a:latin typeface="Arial"/>
                <a:ea typeface="微软雅黑"/>
              </a:rPr>
              <a:t> (+0.43</a:t>
            </a:r>
            <a:r>
              <a:rPr lang="zh-CN" altLang="en-US" sz="2000" dirty="0">
                <a:solidFill>
                  <a:prstClr val="black"/>
                </a:solidFill>
                <a:latin typeface="Arial"/>
                <a:ea typeface="微软雅黑"/>
              </a:rPr>
              <a:t>℃</a:t>
            </a:r>
            <a:r>
              <a:rPr lang="en-US" altLang="zh-CN" sz="2000" dirty="0">
                <a:solidFill>
                  <a:prstClr val="black"/>
                </a:solidFill>
                <a:latin typeface="Arial"/>
                <a:ea typeface="微软雅黑"/>
              </a:rPr>
              <a:t>); Sum (+0.38</a:t>
            </a:r>
            <a:r>
              <a:rPr lang="zh-CN" altLang="en-US" sz="2000" dirty="0">
                <a:solidFill>
                  <a:prstClr val="black"/>
                </a:solidFill>
                <a:latin typeface="Arial"/>
                <a:ea typeface="微软雅黑"/>
              </a:rPr>
              <a:t>℃</a:t>
            </a:r>
            <a:r>
              <a:rPr lang="en-US" altLang="zh-CN" sz="2000" dirty="0">
                <a:solidFill>
                  <a:prstClr val="black"/>
                </a:solidFill>
                <a:latin typeface="Arial"/>
                <a:ea typeface="微软雅黑"/>
              </a:rPr>
              <a:t>);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2000" dirty="0">
                <a:solidFill>
                  <a:prstClr val="black"/>
                </a:solidFill>
                <a:latin typeface="Arial"/>
                <a:ea typeface="微软雅黑"/>
              </a:rPr>
              <a:t>    </a:t>
            </a:r>
            <a:r>
              <a:rPr lang="en-US" altLang="zh-CN" sz="2000" dirty="0" err="1">
                <a:solidFill>
                  <a:prstClr val="black"/>
                </a:solidFill>
                <a:latin typeface="Arial"/>
                <a:ea typeface="微软雅黑"/>
              </a:rPr>
              <a:t>Aut</a:t>
            </a:r>
            <a:r>
              <a:rPr lang="en-US" altLang="zh-CN" sz="2000" dirty="0">
                <a:solidFill>
                  <a:prstClr val="black"/>
                </a:solidFill>
                <a:latin typeface="Arial"/>
                <a:ea typeface="微软雅黑"/>
              </a:rPr>
              <a:t>   (+0.37</a:t>
            </a:r>
            <a:r>
              <a:rPr lang="zh-CN" altLang="en-US" sz="2000" dirty="0">
                <a:solidFill>
                  <a:prstClr val="black"/>
                </a:solidFill>
                <a:latin typeface="Arial"/>
                <a:ea typeface="微软雅黑"/>
              </a:rPr>
              <a:t>℃</a:t>
            </a:r>
            <a:r>
              <a:rPr lang="en-US" altLang="zh-CN" sz="2000" dirty="0">
                <a:solidFill>
                  <a:prstClr val="black"/>
                </a:solidFill>
                <a:latin typeface="Arial"/>
                <a:ea typeface="微软雅黑"/>
              </a:rPr>
              <a:t>); </a:t>
            </a:r>
            <a:r>
              <a:rPr lang="en-US" altLang="zh-CN" sz="2000" dirty="0" err="1">
                <a:solidFill>
                  <a:prstClr val="black"/>
                </a:solidFill>
                <a:latin typeface="Arial"/>
                <a:ea typeface="微软雅黑"/>
              </a:rPr>
              <a:t>Wint</a:t>
            </a:r>
            <a:r>
              <a:rPr lang="zh-CN" altLang="en-US" sz="2000" dirty="0">
                <a:solidFill>
                  <a:prstClr val="black"/>
                </a:solidFill>
                <a:latin typeface="Arial"/>
                <a:ea typeface="微软雅黑"/>
              </a:rPr>
              <a:t> </a:t>
            </a:r>
            <a:r>
              <a:rPr lang="en-US" altLang="zh-CN" sz="2000" dirty="0">
                <a:solidFill>
                  <a:prstClr val="black"/>
                </a:solidFill>
                <a:latin typeface="Arial"/>
                <a:ea typeface="微软雅黑"/>
              </a:rPr>
              <a:t>(+0.44</a:t>
            </a:r>
            <a:r>
              <a:rPr lang="zh-CN" altLang="en-US" sz="2000" dirty="0">
                <a:solidFill>
                  <a:prstClr val="black"/>
                </a:solidFill>
                <a:latin typeface="Arial"/>
                <a:ea typeface="微软雅黑"/>
              </a:rPr>
              <a:t>℃</a:t>
            </a:r>
            <a:r>
              <a:rPr lang="en-US" altLang="zh-CN" sz="2000" dirty="0">
                <a:solidFill>
                  <a:prstClr val="black"/>
                </a:solidFill>
                <a:latin typeface="Arial"/>
                <a:ea typeface="微软雅黑"/>
              </a:rPr>
              <a:t>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altLang="zh-CN" dirty="0">
              <a:solidFill>
                <a:prstClr val="black"/>
              </a:solidFill>
              <a:latin typeface="Arial"/>
              <a:ea typeface="微软雅黑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altLang="zh-CN" dirty="0">
              <a:solidFill>
                <a:prstClr val="black"/>
              </a:solidFill>
              <a:latin typeface="Arial"/>
              <a:ea typeface="微软雅黑"/>
            </a:endParaRPr>
          </a:p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</a:pPr>
            <a:r>
              <a:rPr lang="en-US" altLang="zh-CN" sz="2000" b="1" dirty="0">
                <a:solidFill>
                  <a:srgbClr val="921519"/>
                </a:solidFill>
                <a:latin typeface="Arial"/>
                <a:ea typeface="微软雅黑"/>
              </a:rPr>
              <a:t>However, SST Climatology!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2000" dirty="0">
                <a:solidFill>
                  <a:prstClr val="black"/>
                </a:solidFill>
                <a:latin typeface="Arial"/>
                <a:ea typeface="微软雅黑"/>
              </a:rPr>
              <a:t>    Spring and winter: 27–29</a:t>
            </a:r>
            <a:r>
              <a:rPr lang="zh-CN" altLang="en-US" sz="2000" dirty="0">
                <a:solidFill>
                  <a:prstClr val="black"/>
                </a:solidFill>
                <a:latin typeface="Arial"/>
                <a:ea typeface="微软雅黑"/>
              </a:rPr>
              <a:t> ℃</a:t>
            </a:r>
            <a:endParaRPr lang="en-US" altLang="zh-CN" sz="2000" dirty="0">
              <a:solidFill>
                <a:prstClr val="black"/>
              </a:solidFill>
              <a:latin typeface="Arial"/>
              <a:ea typeface="微软雅黑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2000" dirty="0">
                <a:solidFill>
                  <a:prstClr val="black"/>
                </a:solidFill>
                <a:latin typeface="Arial"/>
                <a:ea typeface="微软雅黑"/>
              </a:rPr>
              <a:t>    Summer and autumn: &gt;29</a:t>
            </a:r>
            <a:r>
              <a:rPr lang="zh-CN" altLang="en-US" sz="2000" dirty="0">
                <a:solidFill>
                  <a:prstClr val="black"/>
                </a:solidFill>
                <a:latin typeface="Arial"/>
                <a:ea typeface="微软雅黑"/>
              </a:rPr>
              <a:t> ℃</a:t>
            </a:r>
            <a:endParaRPr lang="en-US" altLang="zh-CN" sz="2000" dirty="0">
              <a:solidFill>
                <a:prstClr val="black"/>
              </a:solidFill>
              <a:latin typeface="Arial"/>
              <a:ea typeface="微软雅黑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6E9CE4EB-D866-457E-935B-1EDB6538DC7E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526" y="1365497"/>
            <a:ext cx="7319365" cy="4483847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3ACB669C-DD99-49B7-B1AE-DF282678A289}"/>
              </a:ext>
            </a:extLst>
          </p:cNvPr>
          <p:cNvSpPr txBox="1"/>
          <p:nvPr/>
        </p:nvSpPr>
        <p:spPr>
          <a:xfrm>
            <a:off x="0" y="889500"/>
            <a:ext cx="356985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</a:pPr>
            <a:r>
              <a:rPr lang="en-US" altLang="zh-CN" sz="2800" b="1" dirty="0">
                <a:latin typeface="微软雅黑"/>
                <a:ea typeface="微软雅黑"/>
              </a:rPr>
              <a:t>SST warming </a:t>
            </a:r>
          </a:p>
        </p:txBody>
      </p:sp>
    </p:spTree>
    <p:extLst>
      <p:ext uri="{BB962C8B-B14F-4D97-AF65-F5344CB8AC3E}">
        <p14:creationId xmlns:p14="http://schemas.microsoft.com/office/powerpoint/2010/main" val="280431841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3A3119-DD05-8224-645D-8E857E2BA8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3F53680-D559-62A8-D3A0-324CEA15D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241" y="59229"/>
            <a:ext cx="6942405" cy="612782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altLang="zh-CN" dirty="0">
                <a:latin typeface="+mj-lt"/>
              </a:rPr>
              <a:t>Background</a:t>
            </a:r>
            <a:endParaRPr lang="zh-CN" altLang="en-US" dirty="0">
              <a:latin typeface="+mj-lt"/>
            </a:endParaRPr>
          </a:p>
        </p:txBody>
      </p:sp>
      <p:sp>
        <p:nvSpPr>
          <p:cNvPr id="43" name="灯片编号占位符 42">
            <a:extLst>
              <a:ext uri="{FF2B5EF4-FFF2-40B4-BE49-F238E27FC236}">
                <a16:creationId xmlns:a16="http://schemas.microsoft.com/office/drawing/2014/main" id="{DC804EB7-BB47-8CA6-573A-D379E58888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C302FF0A-A20F-45FC-ABD3-D4655AE8E18A}" type="slidenum">
              <a:rPr lang="zh-CN" altLang="en-US" sz="2800" smtClean="0"/>
              <a:pPr algn="ctr"/>
              <a:t>29</a:t>
            </a:fld>
            <a:endParaRPr lang="zh-CN" altLang="en-US" sz="2800" dirty="0"/>
          </a:p>
        </p:txBody>
      </p:sp>
      <p:sp>
        <p:nvSpPr>
          <p:cNvPr id="4" name="灯片编号占位符 1">
            <a:extLst>
              <a:ext uri="{FF2B5EF4-FFF2-40B4-BE49-F238E27FC236}">
                <a16:creationId xmlns:a16="http://schemas.microsoft.com/office/drawing/2014/main" id="{7912A37A-85E1-4101-8E6B-BEF221274EEC}"/>
              </a:ext>
            </a:extLst>
          </p:cNvPr>
          <p:cNvSpPr txBox="1">
            <a:spLocks/>
          </p:cNvSpPr>
          <p:nvPr/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b="1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42FF88-E3FE-4E7E-9513-AEC7A236761A}" type="slidenum">
              <a:rPr lang="en-US" altLang="zh-CN" sz="2000" smtClean="0">
                <a:latin typeface="Arial" panose="020B0604020202020204" pitchFamily="34" charset="0"/>
                <a:cs typeface="Arial" panose="020B0604020202020204" pitchFamily="34" charset="0"/>
              </a:rPr>
              <a:pPr>
                <a:defRPr/>
              </a:pPr>
              <a:t>29</a:t>
            </a:fld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45D590CF-4684-4E06-8FC8-1DBAAFB7367F}"/>
              </a:ext>
            </a:extLst>
          </p:cNvPr>
          <p:cNvSpPr/>
          <p:nvPr/>
        </p:nvSpPr>
        <p:spPr>
          <a:xfrm>
            <a:off x="328215" y="868708"/>
            <a:ext cx="1055683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</a:pPr>
            <a:r>
              <a:rPr lang="en-US" altLang="zh-CN" sz="2400" b="1" dirty="0">
                <a:latin typeface="微软雅黑"/>
                <a:ea typeface="微软雅黑"/>
              </a:rPr>
              <a:t>Relationships among SST, Convection &amp; Wind Convergence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8B63F614-4A69-4FC6-827E-B5E9FC6C0AFE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07" y="1279361"/>
            <a:ext cx="8022386" cy="4749661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1C1DB20B-172D-4B71-8ED7-7DE6B820A54B}"/>
              </a:ext>
            </a:extLst>
          </p:cNvPr>
          <p:cNvSpPr txBox="1"/>
          <p:nvPr/>
        </p:nvSpPr>
        <p:spPr>
          <a:xfrm>
            <a:off x="7982459" y="2384649"/>
            <a:ext cx="4249469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</a:pPr>
            <a:r>
              <a:rPr lang="en-US" altLang="zh-CN" dirty="0">
                <a:solidFill>
                  <a:prstClr val="black"/>
                </a:solidFill>
                <a:latin typeface="Arial"/>
                <a:ea typeface="等线" panose="02010600030101010101" pitchFamily="2" charset="-122"/>
              </a:rPr>
              <a:t>Convection intensifies monotonically as SST rises from 26.5 ℃ to 29.75 ℃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</a:pPr>
            <a:endParaRPr lang="en-US" altLang="zh-CN" dirty="0">
              <a:solidFill>
                <a:prstClr val="black"/>
              </a:solidFill>
              <a:latin typeface="Arial"/>
              <a:ea typeface="等线" panose="02010600030101010101" pitchFamily="2" charset="-122"/>
            </a:endParaRP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</a:pPr>
            <a:r>
              <a:rPr lang="en-US" altLang="zh-CN" b="1" dirty="0">
                <a:solidFill>
                  <a:srgbClr val="C00000"/>
                </a:solidFill>
                <a:latin typeface="Arial"/>
                <a:ea typeface="等线" panose="02010600030101010101" pitchFamily="2" charset="-122"/>
              </a:rPr>
              <a:t>High sensitivity</a:t>
            </a:r>
            <a:r>
              <a:rPr lang="en-US" altLang="zh-CN" dirty="0">
                <a:solidFill>
                  <a:prstClr val="black"/>
                </a:solidFill>
                <a:latin typeface="Arial"/>
                <a:ea typeface="等线" panose="02010600030101010101" pitchFamily="2" charset="-122"/>
              </a:rPr>
              <a:t> of convection to SST occurs around </a:t>
            </a:r>
            <a:r>
              <a:rPr lang="en-US" altLang="zh-CN" b="1" dirty="0">
                <a:solidFill>
                  <a:srgbClr val="C00000"/>
                </a:solidFill>
                <a:latin typeface="Arial"/>
                <a:ea typeface="等线" panose="02010600030101010101" pitchFamily="2" charset="-122"/>
              </a:rPr>
              <a:t>28 </a:t>
            </a:r>
            <a:r>
              <a:rPr lang="en-US" altLang="zh-CN" b="1" dirty="0">
                <a:solidFill>
                  <a:srgbClr val="C00000"/>
                </a:solidFill>
                <a:latin typeface="Arial"/>
                <a:ea typeface="Times New Roman" panose="02020603050405020304" pitchFamily="18" charset="0"/>
              </a:rPr>
              <a:t>℃ </a:t>
            </a:r>
            <a:r>
              <a:rPr lang="en-US" altLang="zh-CN" b="1" dirty="0">
                <a:solidFill>
                  <a:srgbClr val="C00000"/>
                </a:solidFill>
                <a:latin typeface="Arial"/>
                <a:ea typeface="等线" panose="02010600030101010101" pitchFamily="2" charset="-122"/>
              </a:rPr>
              <a:t>SST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</a:pPr>
            <a:endParaRPr lang="en-US" altLang="zh-CN" b="1" dirty="0">
              <a:solidFill>
                <a:srgbClr val="C00000"/>
              </a:solidFill>
              <a:latin typeface="Arial"/>
              <a:ea typeface="等线" panose="02010600030101010101" pitchFamily="2" charset="-122"/>
            </a:endParaRP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</a:pPr>
            <a:endParaRPr lang="en-US" altLang="zh-CN" b="1" dirty="0">
              <a:solidFill>
                <a:srgbClr val="C00000"/>
              </a:solidFill>
              <a:latin typeface="Arial"/>
              <a:ea typeface="等线" panose="02010600030101010101" pitchFamily="2" charset="-122"/>
            </a:endParaRP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prstClr val="black"/>
                </a:solidFill>
                <a:latin typeface="Arial"/>
                <a:ea typeface="等线" panose="02010600030101010101" pitchFamily="2" charset="-122"/>
              </a:rPr>
              <a:t>Convergence also intensifies sharply around 28 ℃ SST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altLang="zh-CN" dirty="0">
              <a:solidFill>
                <a:prstClr val="black"/>
              </a:solidFill>
              <a:latin typeface="Arial"/>
              <a:ea typeface="微软雅黑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224C67E-65A1-40C1-A5D5-12D79821658F}"/>
              </a:ext>
            </a:extLst>
          </p:cNvPr>
          <p:cNvSpPr txBox="1"/>
          <p:nvPr/>
        </p:nvSpPr>
        <p:spPr>
          <a:xfrm>
            <a:off x="1148603" y="5968270"/>
            <a:ext cx="10337726" cy="707886"/>
          </a:xfrm>
          <a:prstGeom prst="rect">
            <a:avLst/>
          </a:prstGeom>
          <a:noFill/>
          <a:ln w="25400"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/>
          </a:lstStyle>
          <a:p>
            <a:pPr algn="l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2000" b="1" dirty="0">
                <a:solidFill>
                  <a:srgbClr val="C00000"/>
                </a:solidFill>
                <a:latin typeface="Arial"/>
                <a:ea typeface="等线" panose="02010600030101010101" pitchFamily="2" charset="-122"/>
              </a:rPr>
              <a:t>SST around 28 ℃</a:t>
            </a:r>
            <a:r>
              <a:rPr lang="en-US" altLang="zh-CN" sz="2000" dirty="0">
                <a:solidFill>
                  <a:prstClr val="black"/>
                </a:solidFill>
                <a:latin typeface="Arial"/>
                <a:ea typeface="等线" panose="02010600030101010101" pitchFamily="2" charset="-122"/>
              </a:rPr>
              <a:t> exerts the largest impact on convection and convergence, and is thus regarded as the </a:t>
            </a:r>
            <a:r>
              <a:rPr lang="en-US" altLang="zh-CN" sz="2000" b="1" dirty="0">
                <a:solidFill>
                  <a:srgbClr val="C00000"/>
                </a:solidFill>
                <a:latin typeface="Arial"/>
                <a:ea typeface="等线" panose="02010600030101010101" pitchFamily="2" charset="-122"/>
              </a:rPr>
              <a:t>SST threshold </a:t>
            </a:r>
            <a:r>
              <a:rPr lang="en-US" altLang="zh-CN" sz="2000" dirty="0">
                <a:solidFill>
                  <a:prstClr val="black"/>
                </a:solidFill>
                <a:latin typeface="Arial"/>
                <a:ea typeface="等线" panose="02010600030101010101" pitchFamily="2" charset="-122"/>
              </a:rPr>
              <a:t>for deep convection over WP.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962CBAE-FB5A-4E23-BC45-85D0857FE73B}"/>
              </a:ext>
            </a:extLst>
          </p:cNvPr>
          <p:cNvSpPr txBox="1"/>
          <p:nvPr/>
        </p:nvSpPr>
        <p:spPr>
          <a:xfrm>
            <a:off x="7949360" y="1343486"/>
            <a:ext cx="43156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p"/>
            </a:pPr>
            <a:r>
              <a:rPr lang="en-US" altLang="zh-CN" b="1" dirty="0">
                <a:solidFill>
                  <a:prstClr val="black"/>
                </a:solidFill>
                <a:latin typeface="Arial"/>
                <a:ea typeface="微软雅黑"/>
              </a:rPr>
              <a:t>Two factors control convection</a:t>
            </a:r>
            <a:r>
              <a:rPr lang="zh-CN" altLang="en-US" b="1" dirty="0">
                <a:solidFill>
                  <a:prstClr val="black"/>
                </a:solidFill>
                <a:latin typeface="Arial"/>
                <a:ea typeface="微软雅黑"/>
              </a:rPr>
              <a:t>：</a:t>
            </a:r>
            <a:endParaRPr lang="en-US" altLang="zh-CN" b="1" dirty="0">
              <a:solidFill>
                <a:prstClr val="black"/>
              </a:solidFill>
              <a:latin typeface="Arial"/>
              <a:ea typeface="微软雅黑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b="1" dirty="0">
                <a:solidFill>
                  <a:prstClr val="black"/>
                </a:solidFill>
                <a:latin typeface="Arial"/>
                <a:ea typeface="微软雅黑"/>
              </a:rPr>
              <a:t>     </a:t>
            </a:r>
            <a:r>
              <a:rPr lang="en-US" altLang="zh-CN" b="1" dirty="0">
                <a:solidFill>
                  <a:srgbClr val="C00000"/>
                </a:solidFill>
                <a:latin typeface="Arial"/>
                <a:ea typeface="微软雅黑"/>
              </a:rPr>
              <a:t>SST</a:t>
            </a:r>
            <a:r>
              <a:rPr lang="zh-CN" altLang="en-US" b="1" dirty="0">
                <a:solidFill>
                  <a:srgbClr val="C00000"/>
                </a:solidFill>
                <a:latin typeface="Arial"/>
                <a:ea typeface="微软雅黑"/>
              </a:rPr>
              <a:t> </a:t>
            </a:r>
            <a:r>
              <a:rPr lang="en-US" altLang="zh-CN" b="1" dirty="0">
                <a:solidFill>
                  <a:srgbClr val="C00000"/>
                </a:solidFill>
                <a:latin typeface="Arial"/>
                <a:ea typeface="微软雅黑"/>
              </a:rPr>
              <a:t>&amp;</a:t>
            </a:r>
            <a:r>
              <a:rPr lang="zh-CN" altLang="en-US" b="1" dirty="0">
                <a:solidFill>
                  <a:srgbClr val="C00000"/>
                </a:solidFill>
                <a:latin typeface="Arial"/>
                <a:ea typeface="微软雅黑"/>
              </a:rPr>
              <a:t> </a:t>
            </a:r>
            <a:r>
              <a:rPr lang="en-US" altLang="zh-CN" b="1" dirty="0">
                <a:solidFill>
                  <a:srgbClr val="C00000"/>
                </a:solidFill>
                <a:latin typeface="Arial"/>
                <a:ea typeface="微软雅黑"/>
              </a:rPr>
              <a:t>Wind convergence</a:t>
            </a:r>
            <a:endParaRPr lang="zh-CN" altLang="en-US" b="1" dirty="0">
              <a:solidFill>
                <a:srgbClr val="C00000"/>
              </a:solidFill>
              <a:latin typeface="Arial"/>
              <a:ea typeface="微软雅黑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452230C6-68DF-4435-8CBC-CF487C7C0117}"/>
              </a:ext>
            </a:extLst>
          </p:cNvPr>
          <p:cNvGrpSpPr/>
          <p:nvPr/>
        </p:nvGrpSpPr>
        <p:grpSpPr>
          <a:xfrm>
            <a:off x="1723189" y="3930999"/>
            <a:ext cx="5586785" cy="1731266"/>
            <a:chOff x="1821596" y="4084316"/>
            <a:chExt cx="5586785" cy="1731266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821BD52F-FAED-451D-B610-4709EE96FE71}"/>
                </a:ext>
              </a:extLst>
            </p:cNvPr>
            <p:cNvSpPr/>
            <p:nvPr/>
          </p:nvSpPr>
          <p:spPr>
            <a:xfrm>
              <a:off x="1821596" y="4084317"/>
              <a:ext cx="318100" cy="1731265"/>
            </a:xfrm>
            <a:prstGeom prst="rect">
              <a:avLst/>
            </a:prstGeom>
            <a:solidFill>
              <a:srgbClr val="4472C4">
                <a:alpha val="40000"/>
              </a:srgbClr>
            </a:solidFill>
            <a:ln w="285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53A3D17A-7C7B-4163-AF1A-20233BBA45D8}"/>
                </a:ext>
              </a:extLst>
            </p:cNvPr>
            <p:cNvGrpSpPr/>
            <p:nvPr/>
          </p:nvGrpSpPr>
          <p:grpSpPr>
            <a:xfrm>
              <a:off x="4167607" y="4084316"/>
              <a:ext cx="3240774" cy="1731265"/>
              <a:chOff x="4167607" y="4084316"/>
              <a:chExt cx="3240774" cy="1731265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865BE7C4-E92D-439D-B9C2-B5AFA1FBF9CF}"/>
                  </a:ext>
                </a:extLst>
              </p:cNvPr>
              <p:cNvSpPr/>
              <p:nvPr/>
            </p:nvSpPr>
            <p:spPr>
              <a:xfrm>
                <a:off x="4167607" y="4084316"/>
                <a:ext cx="179803" cy="1731265"/>
              </a:xfrm>
              <a:prstGeom prst="rect">
                <a:avLst/>
              </a:prstGeom>
              <a:solidFill>
                <a:srgbClr val="4472C4">
                  <a:alpha val="40000"/>
                </a:srgbClr>
              </a:solidFill>
              <a:ln w="285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4" name="矩形 13">
                <a:extLst>
                  <a:ext uri="{FF2B5EF4-FFF2-40B4-BE49-F238E27FC236}">
                    <a16:creationId xmlns:a16="http://schemas.microsoft.com/office/drawing/2014/main" id="{6E4FF59D-44B8-4860-B1D1-F5DB433A7576}"/>
                  </a:ext>
                </a:extLst>
              </p:cNvPr>
              <p:cNvSpPr/>
              <p:nvPr/>
            </p:nvSpPr>
            <p:spPr>
              <a:xfrm>
                <a:off x="7090281" y="4084316"/>
                <a:ext cx="318100" cy="1731265"/>
              </a:xfrm>
              <a:prstGeom prst="rect">
                <a:avLst/>
              </a:prstGeom>
              <a:solidFill>
                <a:srgbClr val="4472C4">
                  <a:alpha val="40000"/>
                </a:srgbClr>
              </a:solidFill>
              <a:ln w="285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FBD12106-A1F8-4CE6-9D9C-F5BB5E484B1E}"/>
              </a:ext>
            </a:extLst>
          </p:cNvPr>
          <p:cNvGrpSpPr/>
          <p:nvPr/>
        </p:nvGrpSpPr>
        <p:grpSpPr>
          <a:xfrm>
            <a:off x="588764" y="1625927"/>
            <a:ext cx="6566919" cy="314421"/>
            <a:chOff x="623400" y="1794499"/>
            <a:chExt cx="6566919" cy="314421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32FA82BE-7B0E-4149-A89D-93CE6F92F450}"/>
                </a:ext>
              </a:extLst>
            </p:cNvPr>
            <p:cNvSpPr txBox="1"/>
            <p:nvPr/>
          </p:nvSpPr>
          <p:spPr>
            <a:xfrm>
              <a:off x="623400" y="1801145"/>
              <a:ext cx="872891" cy="276999"/>
            </a:xfrm>
            <a:prstGeom prst="rect">
              <a:avLst/>
            </a:prstGeom>
            <a:solidFill>
              <a:srgbClr val="548235"/>
            </a:solidFill>
          </p:spPr>
          <p:txBody>
            <a:bodyPr wrap="square" rtlCol="0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200" dirty="0">
                  <a:solidFill>
                    <a:prstClr val="white"/>
                  </a:solidFill>
                  <a:latin typeface="Arial"/>
                  <a:ea typeface="微软雅黑"/>
                </a:rPr>
                <a:t>OLR-SST</a:t>
              </a:r>
              <a:endParaRPr lang="zh-CN" altLang="en-US" sz="1200" dirty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5EF45DE4-1B7B-4A98-B77C-ADF2DDEADD8F}"/>
                </a:ext>
              </a:extLst>
            </p:cNvPr>
            <p:cNvSpPr txBox="1"/>
            <p:nvPr/>
          </p:nvSpPr>
          <p:spPr>
            <a:xfrm>
              <a:off x="3227517" y="1794499"/>
              <a:ext cx="1323701" cy="276999"/>
            </a:xfrm>
            <a:prstGeom prst="rect">
              <a:avLst/>
            </a:prstGeom>
            <a:solidFill>
              <a:srgbClr val="548235"/>
            </a:solidFill>
          </p:spPr>
          <p:txBody>
            <a:bodyPr wrap="square" rtlCol="0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200" dirty="0">
                  <a:solidFill>
                    <a:prstClr val="white"/>
                  </a:solidFill>
                  <a:latin typeface="Arial"/>
                  <a:ea typeface="微软雅黑"/>
                </a:rPr>
                <a:t>OLR-Wind Conv</a:t>
              </a:r>
              <a:endParaRPr lang="zh-CN" altLang="en-US" sz="1200" dirty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B7671D64-38E5-45C9-8B63-3C198C05FE75}"/>
                </a:ext>
              </a:extLst>
            </p:cNvPr>
            <p:cNvSpPr txBox="1"/>
            <p:nvPr/>
          </p:nvSpPr>
          <p:spPr>
            <a:xfrm>
              <a:off x="5866618" y="1831921"/>
              <a:ext cx="1323701" cy="276999"/>
            </a:xfrm>
            <a:prstGeom prst="rect">
              <a:avLst/>
            </a:prstGeom>
            <a:solidFill>
              <a:srgbClr val="548235"/>
            </a:solidFill>
          </p:spPr>
          <p:txBody>
            <a:bodyPr wrap="square" rtlCol="0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200" dirty="0">
                  <a:solidFill>
                    <a:prstClr val="white"/>
                  </a:solidFill>
                  <a:latin typeface="Arial"/>
                  <a:ea typeface="微软雅黑"/>
                </a:rPr>
                <a:t>Wind Conv-SST</a:t>
              </a:r>
              <a:endParaRPr lang="zh-CN" altLang="en-US" sz="1200" dirty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098932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3A3119-DD05-8224-645D-8E857E2BA8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3F53680-D559-62A8-D3A0-324CEA15D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241" y="59229"/>
            <a:ext cx="6942405" cy="612782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altLang="zh-CN" dirty="0">
                <a:latin typeface="+mj-lt"/>
              </a:rPr>
              <a:t>Background</a:t>
            </a:r>
            <a:endParaRPr lang="zh-CN" altLang="en-US" dirty="0">
              <a:latin typeface="+mj-lt"/>
            </a:endParaRPr>
          </a:p>
        </p:txBody>
      </p:sp>
      <p:sp>
        <p:nvSpPr>
          <p:cNvPr id="43" name="灯片编号占位符 42">
            <a:extLst>
              <a:ext uri="{FF2B5EF4-FFF2-40B4-BE49-F238E27FC236}">
                <a16:creationId xmlns:a16="http://schemas.microsoft.com/office/drawing/2014/main" id="{DC804EB7-BB47-8CA6-573A-D379E58888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C302FF0A-A20F-45FC-ABD3-D4655AE8E18A}" type="slidenum">
              <a:rPr lang="zh-CN" altLang="en-US" sz="2800" smtClean="0"/>
              <a:pPr algn="ctr"/>
              <a:t>3</a:t>
            </a:fld>
            <a:endParaRPr lang="zh-CN" altLang="en-US" sz="2800" dirty="0"/>
          </a:p>
        </p:txBody>
      </p:sp>
      <p:sp>
        <p:nvSpPr>
          <p:cNvPr id="4" name="Text Box 3">
            <a:extLst>
              <a:ext uri="{FF2B5EF4-FFF2-40B4-BE49-F238E27FC236}">
                <a16:creationId xmlns:a16="http://schemas.microsoft.com/office/drawing/2014/main" id="{568D5F71-AEC2-43EC-B758-BAC21A7607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91418" y="4462527"/>
            <a:ext cx="3500582" cy="22467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000" dirty="0">
                <a:latin typeface="Arial" panose="020B0604020202020204" pitchFamily="34" charset="0"/>
              </a:rPr>
              <a:t>Figure from the research team Ocean-Land-Atmosphere Interaction and Global Impact, the Southern Marine Science &amp; Engineering Guangdong Laboratory (Zhuhai) 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49557BDA-728B-4054-9FD2-1FEAC450D5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235" y="739730"/>
            <a:ext cx="8452443" cy="5880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87621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3A3119-DD05-8224-645D-8E857E2BA8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3F53680-D559-62A8-D3A0-324CEA15D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241" y="59229"/>
            <a:ext cx="6942405" cy="612782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altLang="zh-CN" dirty="0">
                <a:latin typeface="+mj-lt"/>
              </a:rPr>
              <a:t>Background</a:t>
            </a:r>
            <a:endParaRPr lang="zh-CN" altLang="en-US" dirty="0">
              <a:latin typeface="+mj-lt"/>
            </a:endParaRPr>
          </a:p>
        </p:txBody>
      </p:sp>
      <p:sp>
        <p:nvSpPr>
          <p:cNvPr id="43" name="灯片编号占位符 42">
            <a:extLst>
              <a:ext uri="{FF2B5EF4-FFF2-40B4-BE49-F238E27FC236}">
                <a16:creationId xmlns:a16="http://schemas.microsoft.com/office/drawing/2014/main" id="{DC804EB7-BB47-8CA6-573A-D379E58888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C302FF0A-A20F-45FC-ABD3-D4655AE8E18A}" type="slidenum">
              <a:rPr lang="zh-CN" altLang="en-US" sz="2800" smtClean="0"/>
              <a:pPr algn="ctr"/>
              <a:t>30</a:t>
            </a:fld>
            <a:endParaRPr lang="zh-CN" altLang="en-US" sz="2800" dirty="0"/>
          </a:p>
        </p:txBody>
      </p:sp>
      <p:sp>
        <p:nvSpPr>
          <p:cNvPr id="4" name="Text Box 3">
            <a:extLst>
              <a:ext uri="{FF2B5EF4-FFF2-40B4-BE49-F238E27FC236}">
                <a16:creationId xmlns:a16="http://schemas.microsoft.com/office/drawing/2014/main" id="{797B3067-2DD8-488C-8F2F-F5524146B3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61696" y="5686970"/>
            <a:ext cx="9783973" cy="9233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1800" dirty="0">
                <a:latin typeface="Arial" panose="020B0604020202020204" pitchFamily="34" charset="0"/>
              </a:rPr>
              <a:t>Lin, S., S. Yang, S. He, Z. Li, J. Chen, W. Dong, and J. Wu, 2022: Attribution of the seasonality of atmospheric heating changes over the western tropical Pacific with a focus on the spring season. Climate </a:t>
            </a:r>
            <a:r>
              <a:rPr lang="en-US" altLang="zh-CN" sz="1800" dirty="0" err="1">
                <a:latin typeface="Arial" panose="020B0604020202020204" pitchFamily="34" charset="0"/>
              </a:rPr>
              <a:t>Dyn</a:t>
            </a:r>
            <a:r>
              <a:rPr lang="en-US" altLang="zh-CN" sz="1800" dirty="0">
                <a:latin typeface="Arial" panose="020B0604020202020204" pitchFamily="34" charset="0"/>
              </a:rPr>
              <a:t>., 10.1007/s00382-021-06020-3.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B8E188C-107F-406F-97A8-6983632A4F35}"/>
              </a:ext>
            </a:extLst>
          </p:cNvPr>
          <p:cNvSpPr txBox="1"/>
          <p:nvPr/>
        </p:nvSpPr>
        <p:spPr>
          <a:xfrm>
            <a:off x="1981245" y="4674742"/>
            <a:ext cx="9692534" cy="87440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Weakest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North Atlantic warming occurs in spring.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Is the seasonality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of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Indian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Ocean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warming induced by Atlantic SST?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8C9F680-45B0-45F3-95BB-3EC25D05CE28}"/>
              </a:ext>
            </a:extLst>
          </p:cNvPr>
          <p:cNvSpPr txBox="1"/>
          <p:nvPr/>
        </p:nvSpPr>
        <p:spPr>
          <a:xfrm>
            <a:off x="1524051" y="764113"/>
            <a:ext cx="932677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Seasonal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SST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Tendencies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(1979-2015)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19C0A4D1-7F99-4D27-A9E2-847323CF8EE6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001" y="1200060"/>
            <a:ext cx="8022574" cy="3474682"/>
          </a:xfrm>
          <a:prstGeom prst="rect">
            <a:avLst/>
          </a:prstGeom>
        </p:spPr>
      </p:pic>
      <p:sp>
        <p:nvSpPr>
          <p:cNvPr id="8" name="灯片编号占位符 1">
            <a:extLst>
              <a:ext uri="{FF2B5EF4-FFF2-40B4-BE49-F238E27FC236}">
                <a16:creationId xmlns:a16="http://schemas.microsoft.com/office/drawing/2014/main" id="{9FCB152F-BEAB-4852-9CD5-C42C19FFB5B5}"/>
              </a:ext>
            </a:extLst>
          </p:cNvPr>
          <p:cNvSpPr txBox="1">
            <a:spLocks/>
          </p:cNvSpPr>
          <p:nvPr/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b="1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42FF88-E3FE-4E7E-9513-AEC7A236761A}" type="slidenum">
              <a:rPr lang="en-US" altLang="zh-CN" sz="2000" smtClean="0">
                <a:latin typeface="Arial" panose="020B0604020202020204" pitchFamily="34" charset="0"/>
                <a:cs typeface="Arial" panose="020B0604020202020204" pitchFamily="34" charset="0"/>
              </a:rPr>
              <a:pPr>
                <a:defRPr/>
              </a:pPr>
              <a:t>30</a:t>
            </a:fld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80711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3A3119-DD05-8224-645D-8E857E2BA8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3F53680-D559-62A8-D3A0-324CEA15D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241" y="59229"/>
            <a:ext cx="6942405" cy="612782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altLang="zh-CN" dirty="0">
                <a:latin typeface="+mj-lt"/>
              </a:rPr>
              <a:t>Background</a:t>
            </a:r>
            <a:endParaRPr lang="zh-CN" altLang="en-US" dirty="0">
              <a:latin typeface="+mj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D4888D-5A58-3511-789E-5E2C6DECDD82}"/>
              </a:ext>
            </a:extLst>
          </p:cNvPr>
          <p:cNvSpPr txBox="1"/>
          <p:nvPr/>
        </p:nvSpPr>
        <p:spPr>
          <a:xfrm>
            <a:off x="129308" y="762671"/>
            <a:ext cx="11914909" cy="18004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en-US" altLang="zh-CN" sz="2400" dirty="0"/>
              <a:t>The western Pacific is characterized by </a:t>
            </a:r>
            <a:r>
              <a:rPr lang="en-US" altLang="zh-CN" sz="2400" b="1" dirty="0">
                <a:solidFill>
                  <a:srgbClr val="FF0000"/>
                </a:solidFill>
              </a:rPr>
              <a:t>the warmest SSTs </a:t>
            </a:r>
            <a:r>
              <a:rPr lang="en-US" altLang="zh-CN" sz="2400" dirty="0"/>
              <a:t>and </a:t>
            </a:r>
            <a:r>
              <a:rPr lang="en-US" altLang="zh-CN" sz="2400" b="1" dirty="0">
                <a:solidFill>
                  <a:srgbClr val="FF0000"/>
                </a:solidFill>
              </a:rPr>
              <a:t>the most intense air-sea interactions </a:t>
            </a:r>
            <a:r>
              <a:rPr lang="en-US" altLang="zh-CN" sz="2400" dirty="0"/>
              <a:t>globally</a:t>
            </a:r>
          </a:p>
          <a:p>
            <a:pPr marL="285750" indent="-285750"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en-US" altLang="zh-CN" sz="2400" dirty="0"/>
              <a:t>Variations in the atmospheric heating over tropical W. Pacific significantly </a:t>
            </a:r>
            <a:r>
              <a:rPr lang="en-US" altLang="zh-CN" sz="2400" b="1" dirty="0">
                <a:solidFill>
                  <a:srgbClr val="FF0000"/>
                </a:solidFill>
              </a:rPr>
              <a:t>influences global and regional climates</a:t>
            </a:r>
          </a:p>
        </p:txBody>
      </p:sp>
      <p:pic>
        <p:nvPicPr>
          <p:cNvPr id="9" name="Picture 3" descr="wp正常">
            <a:extLst>
              <a:ext uri="{FF2B5EF4-FFF2-40B4-BE49-F238E27FC236}">
                <a16:creationId xmlns:a16="http://schemas.microsoft.com/office/drawing/2014/main" id="{D0426F01-D25B-4EFB-B66C-F3017E6A5E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003" y="2747839"/>
            <a:ext cx="5862044" cy="28421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6" descr="wp-cloud-rain">
            <a:extLst>
              <a:ext uri="{FF2B5EF4-FFF2-40B4-BE49-F238E27FC236}">
                <a16:creationId xmlns:a16="http://schemas.microsoft.com/office/drawing/2014/main" id="{A4F0B347-69E9-985F-0FC6-0BD0181114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2326" y="3279731"/>
            <a:ext cx="833643" cy="15919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18832C7B-E59B-3492-714F-43F01FE965D8}"/>
              </a:ext>
            </a:extLst>
          </p:cNvPr>
          <p:cNvSpPr/>
          <p:nvPr/>
        </p:nvSpPr>
        <p:spPr>
          <a:xfrm>
            <a:off x="501035" y="3101865"/>
            <a:ext cx="4752000" cy="1435752"/>
          </a:xfrm>
          <a:prstGeom prst="rect">
            <a:avLst/>
          </a:prstGeom>
          <a:noFill/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平行四边形 12">
            <a:extLst>
              <a:ext uri="{FF2B5EF4-FFF2-40B4-BE49-F238E27FC236}">
                <a16:creationId xmlns:a16="http://schemas.microsoft.com/office/drawing/2014/main" id="{BABBE0BD-000F-B49B-EBE0-083DA6781E6A}"/>
              </a:ext>
            </a:extLst>
          </p:cNvPr>
          <p:cNvSpPr/>
          <p:nvPr/>
        </p:nvSpPr>
        <p:spPr>
          <a:xfrm rot="5400000" flipH="1">
            <a:off x="986930" y="3288578"/>
            <a:ext cx="2143095" cy="354982"/>
          </a:xfrm>
          <a:prstGeom prst="parallelogram">
            <a:avLst>
              <a:gd name="adj" fmla="val 182367"/>
            </a:avLst>
          </a:prstGeom>
          <a:noFill/>
          <a:ln>
            <a:solidFill>
              <a:schemeClr val="accent1"/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上箭头 21">
            <a:extLst>
              <a:ext uri="{FF2B5EF4-FFF2-40B4-BE49-F238E27FC236}">
                <a16:creationId xmlns:a16="http://schemas.microsoft.com/office/drawing/2014/main" id="{86688E0B-0810-CD3D-EDEC-83328950E2E2}"/>
              </a:ext>
            </a:extLst>
          </p:cNvPr>
          <p:cNvSpPr/>
          <p:nvPr/>
        </p:nvSpPr>
        <p:spPr>
          <a:xfrm>
            <a:off x="1729953" y="4195508"/>
            <a:ext cx="302066" cy="399353"/>
          </a:xfrm>
          <a:prstGeom prst="upArrow">
            <a:avLst/>
          </a:prstGeom>
          <a:gradFill>
            <a:gsLst>
              <a:gs pos="35000">
                <a:srgbClr val="F3AFC5"/>
              </a:gs>
              <a:gs pos="0">
                <a:srgbClr val="F6F9FC">
                  <a:alpha val="0"/>
                </a:srgbClr>
              </a:gs>
              <a:gs pos="100000">
                <a:srgbClr val="C00000"/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上箭头 22">
            <a:extLst>
              <a:ext uri="{FF2B5EF4-FFF2-40B4-BE49-F238E27FC236}">
                <a16:creationId xmlns:a16="http://schemas.microsoft.com/office/drawing/2014/main" id="{45FAC73A-A789-9839-FA8C-8DD3D1B62338}"/>
              </a:ext>
            </a:extLst>
          </p:cNvPr>
          <p:cNvSpPr/>
          <p:nvPr/>
        </p:nvSpPr>
        <p:spPr>
          <a:xfrm>
            <a:off x="1729953" y="4197814"/>
            <a:ext cx="302066" cy="399353"/>
          </a:xfrm>
          <a:prstGeom prst="upArrow">
            <a:avLst/>
          </a:prstGeom>
          <a:gradFill>
            <a:gsLst>
              <a:gs pos="35000">
                <a:srgbClr val="F3AFC5"/>
              </a:gs>
              <a:gs pos="0">
                <a:srgbClr val="F6F9FC">
                  <a:alpha val="0"/>
                </a:srgbClr>
              </a:gs>
              <a:gs pos="100000">
                <a:srgbClr val="C00000"/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上箭头 23">
            <a:extLst>
              <a:ext uri="{FF2B5EF4-FFF2-40B4-BE49-F238E27FC236}">
                <a16:creationId xmlns:a16="http://schemas.microsoft.com/office/drawing/2014/main" id="{63ABDC42-0E61-E853-CE16-B688098A8A69}"/>
              </a:ext>
            </a:extLst>
          </p:cNvPr>
          <p:cNvSpPr/>
          <p:nvPr/>
        </p:nvSpPr>
        <p:spPr>
          <a:xfrm>
            <a:off x="1729953" y="4197814"/>
            <a:ext cx="302066" cy="399353"/>
          </a:xfrm>
          <a:prstGeom prst="upArrow">
            <a:avLst/>
          </a:prstGeom>
          <a:gradFill>
            <a:gsLst>
              <a:gs pos="35000">
                <a:srgbClr val="F3AFC5"/>
              </a:gs>
              <a:gs pos="0">
                <a:srgbClr val="F6F9FC">
                  <a:alpha val="0"/>
                </a:srgbClr>
              </a:gs>
              <a:gs pos="100000">
                <a:srgbClr val="C00000"/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左箭头 24">
            <a:extLst>
              <a:ext uri="{FF2B5EF4-FFF2-40B4-BE49-F238E27FC236}">
                <a16:creationId xmlns:a16="http://schemas.microsoft.com/office/drawing/2014/main" id="{E8242848-484F-79F6-CD10-31157E40E5B9}"/>
              </a:ext>
            </a:extLst>
          </p:cNvPr>
          <p:cNvSpPr/>
          <p:nvPr/>
        </p:nvSpPr>
        <p:spPr>
          <a:xfrm>
            <a:off x="1445430" y="2969966"/>
            <a:ext cx="360040" cy="274509"/>
          </a:xfrm>
          <a:prstGeom prst="leftArrow">
            <a:avLst/>
          </a:prstGeom>
          <a:solidFill>
            <a:srgbClr val="0070C0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左箭头 25">
            <a:extLst>
              <a:ext uri="{FF2B5EF4-FFF2-40B4-BE49-F238E27FC236}">
                <a16:creationId xmlns:a16="http://schemas.microsoft.com/office/drawing/2014/main" id="{A0BC971C-9C6E-0090-ED48-A4E778FBB773}"/>
              </a:ext>
            </a:extLst>
          </p:cNvPr>
          <p:cNvSpPr/>
          <p:nvPr/>
        </p:nvSpPr>
        <p:spPr>
          <a:xfrm flipH="1">
            <a:off x="2509464" y="2964610"/>
            <a:ext cx="360040" cy="274509"/>
          </a:xfrm>
          <a:prstGeom prst="leftArrow">
            <a:avLst/>
          </a:prstGeom>
          <a:solidFill>
            <a:srgbClr val="0070C0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左箭头 26">
            <a:extLst>
              <a:ext uri="{FF2B5EF4-FFF2-40B4-BE49-F238E27FC236}">
                <a16:creationId xmlns:a16="http://schemas.microsoft.com/office/drawing/2014/main" id="{3144553A-8627-6F99-20EE-14EF739565D0}"/>
              </a:ext>
            </a:extLst>
          </p:cNvPr>
          <p:cNvSpPr/>
          <p:nvPr/>
        </p:nvSpPr>
        <p:spPr>
          <a:xfrm rot="16200000">
            <a:off x="321015" y="3281886"/>
            <a:ext cx="360040" cy="274509"/>
          </a:xfrm>
          <a:prstGeom prst="leftArrow">
            <a:avLst/>
          </a:prstGeom>
          <a:solidFill>
            <a:srgbClr val="0070C0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左箭头 27">
            <a:extLst>
              <a:ext uri="{FF2B5EF4-FFF2-40B4-BE49-F238E27FC236}">
                <a16:creationId xmlns:a16="http://schemas.microsoft.com/office/drawing/2014/main" id="{40362733-2800-F56D-664F-7DCBD8EC8329}"/>
              </a:ext>
            </a:extLst>
          </p:cNvPr>
          <p:cNvSpPr/>
          <p:nvPr/>
        </p:nvSpPr>
        <p:spPr>
          <a:xfrm flipH="1">
            <a:off x="613393" y="4381748"/>
            <a:ext cx="360040" cy="274509"/>
          </a:xfrm>
          <a:prstGeom prst="leftArrow">
            <a:avLst/>
          </a:prstGeom>
          <a:solidFill>
            <a:srgbClr val="0070C0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左箭头 28">
            <a:extLst>
              <a:ext uri="{FF2B5EF4-FFF2-40B4-BE49-F238E27FC236}">
                <a16:creationId xmlns:a16="http://schemas.microsoft.com/office/drawing/2014/main" id="{D90E4CA8-9CC3-BA88-7EE2-8D4E069DEF4F}"/>
              </a:ext>
            </a:extLst>
          </p:cNvPr>
          <p:cNvSpPr/>
          <p:nvPr/>
        </p:nvSpPr>
        <p:spPr>
          <a:xfrm>
            <a:off x="4301899" y="4395184"/>
            <a:ext cx="360040" cy="274509"/>
          </a:xfrm>
          <a:prstGeom prst="leftArrow">
            <a:avLst/>
          </a:prstGeom>
          <a:solidFill>
            <a:srgbClr val="0070C0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左箭头 29">
            <a:extLst>
              <a:ext uri="{FF2B5EF4-FFF2-40B4-BE49-F238E27FC236}">
                <a16:creationId xmlns:a16="http://schemas.microsoft.com/office/drawing/2014/main" id="{D7E8D472-545D-9594-F772-F26A41324427}"/>
              </a:ext>
            </a:extLst>
          </p:cNvPr>
          <p:cNvSpPr/>
          <p:nvPr/>
        </p:nvSpPr>
        <p:spPr>
          <a:xfrm rot="16200000">
            <a:off x="5056531" y="3281884"/>
            <a:ext cx="360040" cy="274509"/>
          </a:xfrm>
          <a:prstGeom prst="leftArrow">
            <a:avLst/>
          </a:prstGeom>
          <a:solidFill>
            <a:srgbClr val="0070C0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左箭头 30">
            <a:extLst>
              <a:ext uri="{FF2B5EF4-FFF2-40B4-BE49-F238E27FC236}">
                <a16:creationId xmlns:a16="http://schemas.microsoft.com/office/drawing/2014/main" id="{423697CF-7B68-CC84-5EF3-E028107F001C}"/>
              </a:ext>
            </a:extLst>
          </p:cNvPr>
          <p:cNvSpPr/>
          <p:nvPr/>
        </p:nvSpPr>
        <p:spPr>
          <a:xfrm rot="17929867" flipH="1">
            <a:off x="1831534" y="2756509"/>
            <a:ext cx="249935" cy="267003"/>
          </a:xfrm>
          <a:prstGeom prst="leftArrow">
            <a:avLst/>
          </a:prstGeom>
          <a:solidFill>
            <a:srgbClr val="0070C0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左箭头 31">
            <a:extLst>
              <a:ext uri="{FF2B5EF4-FFF2-40B4-BE49-F238E27FC236}">
                <a16:creationId xmlns:a16="http://schemas.microsoft.com/office/drawing/2014/main" id="{8C467DCE-A014-FDD2-589C-F7CE3C98EA09}"/>
              </a:ext>
            </a:extLst>
          </p:cNvPr>
          <p:cNvSpPr/>
          <p:nvPr/>
        </p:nvSpPr>
        <p:spPr>
          <a:xfrm rot="6960000" flipH="1">
            <a:off x="2092374" y="3810899"/>
            <a:ext cx="249935" cy="267003"/>
          </a:xfrm>
          <a:prstGeom prst="leftArrow">
            <a:avLst/>
          </a:prstGeom>
          <a:solidFill>
            <a:srgbClr val="0070C0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左箭头 32">
            <a:extLst>
              <a:ext uri="{FF2B5EF4-FFF2-40B4-BE49-F238E27FC236}">
                <a16:creationId xmlns:a16="http://schemas.microsoft.com/office/drawing/2014/main" id="{958F7403-AC6C-E3FA-7400-5F079C50A48A}"/>
              </a:ext>
            </a:extLst>
          </p:cNvPr>
          <p:cNvSpPr/>
          <p:nvPr/>
        </p:nvSpPr>
        <p:spPr>
          <a:xfrm rot="16200000">
            <a:off x="2129602" y="2495894"/>
            <a:ext cx="248400" cy="266400"/>
          </a:xfrm>
          <a:prstGeom prst="leftArrow">
            <a:avLst/>
          </a:prstGeom>
          <a:solidFill>
            <a:srgbClr val="0070C0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灯片编号占位符 42">
            <a:extLst>
              <a:ext uri="{FF2B5EF4-FFF2-40B4-BE49-F238E27FC236}">
                <a16:creationId xmlns:a16="http://schemas.microsoft.com/office/drawing/2014/main" id="{DC804EB7-BB47-8CA6-573A-D379E58888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C302FF0A-A20F-45FC-ABD3-D4655AE8E18A}" type="slidenum">
              <a:rPr lang="zh-CN" altLang="en-US" sz="2800" smtClean="0"/>
              <a:pPr algn="ctr"/>
              <a:t>4</a:t>
            </a:fld>
            <a:endParaRPr lang="zh-CN" altLang="en-US" sz="2800" dirty="0"/>
          </a:p>
        </p:txBody>
      </p:sp>
      <p:sp>
        <p:nvSpPr>
          <p:cNvPr id="28" name="Text Box 3">
            <a:extLst>
              <a:ext uri="{FF2B5EF4-FFF2-40B4-BE49-F238E27FC236}">
                <a16:creationId xmlns:a16="http://schemas.microsoft.com/office/drawing/2014/main" id="{C8A6DA78-CAA2-4AA8-BA98-BE7C3AEAB9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7339" y="5948120"/>
            <a:ext cx="9601095" cy="6463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1800" dirty="0">
                <a:latin typeface="Arial" panose="020B0604020202020204" pitchFamily="34" charset="0"/>
              </a:rPr>
              <a:t>Yang, S., D. Chen, and K. Deng, 2024: Global effects of climate change in the South China Sea and its surrounding areas. Ocean-Land-Atmos. Res., https://doi.org/10.34133/olar.0038.</a:t>
            </a:r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6C681C91-F756-4106-A441-E39B6CB1A98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8545" y="2368354"/>
            <a:ext cx="5955581" cy="3527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253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2.59259E-6 L -0.09548 -0.0004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74" y="-2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2.96296E-6 L 0.00156 -0.17408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-870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4" presetClass="path" presetSubtype="0" repeatCount="indefinite" fill="hold" grpId="0" nodeType="withEffect">
                                  <p:stCondLst>
                                    <p:cond delay="670"/>
                                  </p:stCondLst>
                                  <p:childTnLst>
                                    <p:animMotion origin="layout" path="M 3.88889E-6 2.96296E-6 L 0.00156 -0.1740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-8704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4" presetClass="path" presetSubtype="0" repeatCount="indefinite" fill="hold" grpId="0" nodeType="withEffect">
                                  <p:stCondLst>
                                    <p:cond delay="1330"/>
                                  </p:stCondLst>
                                  <p:childTnLst>
                                    <p:animMotion origin="layout" path="M 3.88889E-6 -4.07407E-6 L 0.00156 -0.17407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-8704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5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33333E-6 L 0.21268 -0.00371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25" y="-185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35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2.96296E-6 L -4.44444E-6 0.1238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181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35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3.7037E-7 L 0.08941 0.00023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62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35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1.48148E-6 L -0.23715 0.00093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58" y="46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35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2.96296E-6 L 3.61111E-6 0.12385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181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35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7037E-7 L 0.02708 -0.06505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4" y="-3264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35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3.33333E-6 L -0.02709 0.06667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54" y="3333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35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33333E-6 L 0.00087 0.14143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3A3119-DD05-8224-645D-8E857E2BA8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3F53680-D559-62A8-D3A0-324CEA15D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241" y="59229"/>
            <a:ext cx="6942405" cy="612782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altLang="zh-CN" dirty="0">
                <a:latin typeface="+mj-lt"/>
              </a:rPr>
              <a:t>Background</a:t>
            </a:r>
            <a:endParaRPr lang="zh-CN" altLang="en-US" dirty="0">
              <a:latin typeface="+mj-lt"/>
            </a:endParaRPr>
          </a:p>
        </p:txBody>
      </p:sp>
      <p:sp>
        <p:nvSpPr>
          <p:cNvPr id="43" name="灯片编号占位符 42">
            <a:extLst>
              <a:ext uri="{FF2B5EF4-FFF2-40B4-BE49-F238E27FC236}">
                <a16:creationId xmlns:a16="http://schemas.microsoft.com/office/drawing/2014/main" id="{DC804EB7-BB47-8CA6-573A-D379E58888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C302FF0A-A20F-45FC-ABD3-D4655AE8E18A}" type="slidenum">
              <a:rPr lang="zh-CN" altLang="en-US" sz="2800" smtClean="0"/>
              <a:pPr algn="ctr"/>
              <a:t>5</a:t>
            </a:fld>
            <a:endParaRPr lang="zh-CN" altLang="en-US" sz="2800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4219C2C-9B70-4432-9AED-E7A673EAC337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8120" y="895350"/>
            <a:ext cx="7946330" cy="4785404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 Box 3">
            <a:extLst>
              <a:ext uri="{FF2B5EF4-FFF2-40B4-BE49-F238E27FC236}">
                <a16:creationId xmlns:a16="http://schemas.microsoft.com/office/drawing/2014/main" id="{0E4BA672-8873-42B0-BD77-C2F5AB7B07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7339" y="5828047"/>
            <a:ext cx="10709897" cy="6463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1800" dirty="0">
                <a:latin typeface="Arial" panose="020B0604020202020204" pitchFamily="34" charset="0"/>
              </a:rPr>
              <a:t>He, S., S. Yang, and Z. Li, 2017: Influence of latent heating over the Asian and western Pacific monsoon region on Sahel summer rainfall. Sci. Reports, 7, 7680, https://doi.org/10.1038/s41598-017-07971.</a:t>
            </a:r>
          </a:p>
        </p:txBody>
      </p:sp>
    </p:spTree>
    <p:extLst>
      <p:ext uri="{BB962C8B-B14F-4D97-AF65-F5344CB8AC3E}">
        <p14:creationId xmlns:p14="http://schemas.microsoft.com/office/powerpoint/2010/main" val="13005082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2F05B5-5A73-F4BF-BB55-AB54FAAE61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文本框 62">
            <a:extLst>
              <a:ext uri="{FF2B5EF4-FFF2-40B4-BE49-F238E27FC236}">
                <a16:creationId xmlns:a16="http://schemas.microsoft.com/office/drawing/2014/main" id="{481976AA-C54E-136C-D6FD-7CEFD8EF9170}"/>
              </a:ext>
            </a:extLst>
          </p:cNvPr>
          <p:cNvSpPr txBox="1"/>
          <p:nvPr/>
        </p:nvSpPr>
        <p:spPr>
          <a:xfrm>
            <a:off x="477144" y="2925290"/>
            <a:ext cx="7504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/>
              <a:t>(Alizadeh &amp; </a:t>
            </a:r>
            <a:r>
              <a:rPr lang="en-US" altLang="zh-CN" sz="2000" b="1" dirty="0" err="1"/>
              <a:t>Babaei</a:t>
            </a:r>
            <a:r>
              <a:rPr lang="en-US" altLang="zh-CN" sz="2000" b="1" dirty="0"/>
              <a:t> 2022; </a:t>
            </a:r>
            <a:r>
              <a:rPr lang="en-US" altLang="zh-CN" sz="2000" b="1" dirty="0" err="1"/>
              <a:t>Zittis</a:t>
            </a:r>
            <a:r>
              <a:rPr lang="en-US" altLang="zh-CN" sz="2000" b="1" dirty="0"/>
              <a:t> et al. 2022)</a:t>
            </a:r>
            <a:endParaRPr lang="zh-CN" altLang="en-US" sz="2000" b="1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6C8457F-6EF1-1A5B-B792-40A593A52BF1}"/>
              </a:ext>
            </a:extLst>
          </p:cNvPr>
          <p:cNvSpPr txBox="1"/>
          <p:nvPr/>
        </p:nvSpPr>
        <p:spPr>
          <a:xfrm>
            <a:off x="545232" y="5853255"/>
            <a:ext cx="38450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/>
              <a:t>(He et al.</a:t>
            </a:r>
            <a:r>
              <a:rPr lang="zh-CN" altLang="en-US" sz="2000" b="1" dirty="0"/>
              <a:t> </a:t>
            </a:r>
            <a:r>
              <a:rPr lang="en-US" altLang="zh-CN" sz="2000" b="1" dirty="0"/>
              <a:t>2016, JCLI;</a:t>
            </a:r>
          </a:p>
          <a:p>
            <a:pPr algn="ctr"/>
            <a:r>
              <a:rPr lang="en-US" altLang="zh-CN" sz="2000" b="1" dirty="0"/>
              <a:t>Lin et al. 2022, CD)</a:t>
            </a:r>
            <a:endParaRPr lang="zh-CN" altLang="en-US" sz="2000" b="1" dirty="0"/>
          </a:p>
        </p:txBody>
      </p:sp>
      <p:sp>
        <p:nvSpPr>
          <p:cNvPr id="17" name="灯片编号占位符 42">
            <a:extLst>
              <a:ext uri="{FF2B5EF4-FFF2-40B4-BE49-F238E27FC236}">
                <a16:creationId xmlns:a16="http://schemas.microsoft.com/office/drawing/2014/main" id="{294CE36D-0765-D330-0A88-9888304504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65600" y="199017"/>
            <a:ext cx="626400" cy="365125"/>
          </a:xfrm>
        </p:spPr>
        <p:txBody>
          <a:bodyPr/>
          <a:lstStyle/>
          <a:p>
            <a:pPr algn="ctr"/>
            <a:fld id="{C302FF0A-A20F-45FC-ABD3-D4655AE8E18A}" type="slidenum">
              <a:rPr lang="zh-CN" altLang="en-US" sz="2800" smtClean="0"/>
              <a:pPr algn="ctr"/>
              <a:t>6</a:t>
            </a:fld>
            <a:endParaRPr lang="zh-CN" altLang="en-US" sz="2800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D6E27613-DA98-7734-6A5F-8A1A936BFE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6463" y="1016517"/>
            <a:ext cx="3156925" cy="182415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16521E86-2B3B-E4B5-D503-63B8F14E22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6905" y="1152443"/>
            <a:ext cx="4159089" cy="1688232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39D25F8D-04D8-F160-5379-89334E7ADE4B}"/>
              </a:ext>
            </a:extLst>
          </p:cNvPr>
          <p:cNvSpPr txBox="1"/>
          <p:nvPr/>
        </p:nvSpPr>
        <p:spPr>
          <a:xfrm>
            <a:off x="8164618" y="1271015"/>
            <a:ext cx="363903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en-US" altLang="zh-CN" sz="2400" dirty="0"/>
              <a:t>The Middle East has undergone </a:t>
            </a:r>
            <a:r>
              <a:rPr lang="en-US" altLang="zh-CN" sz="2400" b="1" dirty="0">
                <a:solidFill>
                  <a:srgbClr val="FF0000"/>
                </a:solidFill>
              </a:rPr>
              <a:t>outsized warming trends in</a:t>
            </a:r>
            <a:r>
              <a:rPr lang="en-US" altLang="zh-CN" sz="2400" dirty="0"/>
              <a:t> spring.</a:t>
            </a:r>
            <a:endParaRPr lang="en-US" altLang="zh-CN" sz="2400" b="1" dirty="0">
              <a:solidFill>
                <a:srgbClr val="FF0000"/>
              </a:solidFill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E5BC6DE9-55BD-29C9-DF9E-DCABFA8C25B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6925" y="3749721"/>
            <a:ext cx="3883336" cy="2021737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BE57986B-DB20-C7BB-16B8-3F47CAD87C66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542" t="2125"/>
          <a:stretch/>
        </p:blipFill>
        <p:spPr>
          <a:xfrm>
            <a:off x="4759876" y="3578377"/>
            <a:ext cx="2796688" cy="3031154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E4238CB2-C97E-C612-6612-6E79F64EC007}"/>
              </a:ext>
            </a:extLst>
          </p:cNvPr>
          <p:cNvSpPr txBox="1"/>
          <p:nvPr/>
        </p:nvSpPr>
        <p:spPr>
          <a:xfrm>
            <a:off x="7831811" y="3832466"/>
            <a:ext cx="410180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en-US" altLang="zh-CN" sz="2400" dirty="0"/>
              <a:t>Meanwhile, tropical W. Pacific </a:t>
            </a:r>
            <a:r>
              <a:rPr lang="en-US" altLang="zh-CN" sz="2400" b="1" dirty="0">
                <a:solidFill>
                  <a:srgbClr val="FF0000"/>
                </a:solidFill>
              </a:rPr>
              <a:t>atmospheric heating &amp; SST have both increased </a:t>
            </a:r>
            <a:r>
              <a:rPr lang="en-US" altLang="zh-CN" sz="2400" dirty="0"/>
              <a:t>significantly in spring.</a:t>
            </a:r>
            <a:endParaRPr lang="en-US" altLang="zh-CN" sz="2400" b="1" dirty="0">
              <a:solidFill>
                <a:srgbClr val="FF0000"/>
              </a:solidFill>
            </a:endParaRPr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17DB6EC0-DCFC-6DE9-247D-D33E0DD766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241" y="59229"/>
            <a:ext cx="6942405" cy="612782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altLang="zh-CN" dirty="0">
                <a:latin typeface="+mj-lt"/>
              </a:rPr>
              <a:t>Background</a:t>
            </a:r>
            <a:endParaRPr lang="zh-CN" altLang="en-US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938768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74E4DA-770F-F708-A386-3D065D026D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灯片编号占位符 42">
            <a:extLst>
              <a:ext uri="{FF2B5EF4-FFF2-40B4-BE49-F238E27FC236}">
                <a16:creationId xmlns:a16="http://schemas.microsoft.com/office/drawing/2014/main" id="{28E87DA3-796E-5439-3268-8B071FDE86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65600" y="199017"/>
            <a:ext cx="626400" cy="365125"/>
          </a:xfrm>
        </p:spPr>
        <p:txBody>
          <a:bodyPr/>
          <a:lstStyle/>
          <a:p>
            <a:pPr algn="ctr"/>
            <a:fld id="{C302FF0A-A20F-45FC-ABD3-D4655AE8E18A}" type="slidenum">
              <a:rPr lang="zh-CN" altLang="en-US" sz="2800" smtClean="0"/>
              <a:pPr algn="ctr"/>
              <a:t>7</a:t>
            </a:fld>
            <a:endParaRPr lang="zh-CN" altLang="en-US" sz="2800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9504062-D334-32A6-936B-0E816C4A143D}"/>
              </a:ext>
            </a:extLst>
          </p:cNvPr>
          <p:cNvSpPr txBox="1"/>
          <p:nvPr/>
        </p:nvSpPr>
        <p:spPr>
          <a:xfrm>
            <a:off x="724091" y="1178184"/>
            <a:ext cx="68556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800"/>
              </a:spcAft>
            </a:pPr>
            <a:r>
              <a:rPr lang="en-US" altLang="zh-CN" sz="3200" b="1" dirty="0">
                <a:latin typeface="+mj-lt"/>
              </a:rPr>
              <a:t>Scientific Questions to Address: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07FA910-7BF6-1561-567B-743FC94E66DC}"/>
              </a:ext>
            </a:extLst>
          </p:cNvPr>
          <p:cNvSpPr txBox="1"/>
          <p:nvPr/>
        </p:nvSpPr>
        <p:spPr>
          <a:xfrm>
            <a:off x="724091" y="2196137"/>
            <a:ext cx="1068540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altLang="zh-CN" sz="2800" dirty="0"/>
              <a:t>Are </a:t>
            </a:r>
            <a:r>
              <a:rPr lang="en-US" altLang="zh-CN" sz="2800" b="1" dirty="0">
                <a:solidFill>
                  <a:srgbClr val="FF0000"/>
                </a:solidFill>
              </a:rPr>
              <a:t>the Middle East warming </a:t>
            </a:r>
            <a:r>
              <a:rPr lang="en-US" altLang="zh-CN" sz="2800" dirty="0"/>
              <a:t>and </a:t>
            </a:r>
            <a:r>
              <a:rPr lang="en-US" altLang="zh-CN" sz="2800" b="1" dirty="0">
                <a:solidFill>
                  <a:srgbClr val="FF0000"/>
                </a:solidFill>
              </a:rPr>
              <a:t>the W. Pacific enhanced convection</a:t>
            </a:r>
            <a:r>
              <a:rPr lang="en-US" altLang="zh-CN" sz="2800" dirty="0"/>
              <a:t> in spring physically connected? If so, what mechanisms underlie this relationship?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7D20D14-2F7A-8A4A-D42B-145A9AC13676}"/>
              </a:ext>
            </a:extLst>
          </p:cNvPr>
          <p:cNvSpPr txBox="1"/>
          <p:nvPr/>
        </p:nvSpPr>
        <p:spPr>
          <a:xfrm>
            <a:off x="753298" y="3961372"/>
            <a:ext cx="998368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altLang="zh-CN" sz="2800" dirty="0"/>
              <a:t>Can models reproduce the teleconnection patterns? What are the </a:t>
            </a:r>
            <a:r>
              <a:rPr lang="en-US" altLang="zh-CN" sz="2800" b="1" dirty="0">
                <a:solidFill>
                  <a:srgbClr val="FF0000"/>
                </a:solidFill>
              </a:rPr>
              <a:t>primary sources of uncertainty</a:t>
            </a:r>
            <a:r>
              <a:rPr lang="en-US" altLang="zh-CN" sz="2800" dirty="0"/>
              <a:t>? How will they</a:t>
            </a:r>
            <a:r>
              <a:rPr lang="en-US" altLang="zh-CN" sz="2800" b="1" dirty="0">
                <a:solidFill>
                  <a:srgbClr val="FF0000"/>
                </a:solidFill>
              </a:rPr>
              <a:t> change in the warming future climate</a:t>
            </a:r>
            <a:r>
              <a:rPr lang="en-US" altLang="zh-CN" sz="2800" dirty="0"/>
              <a:t>?</a:t>
            </a:r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id="{8AD05373-367B-1F8A-04E8-EC16A70723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241" y="59229"/>
            <a:ext cx="6942405" cy="612782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altLang="zh-CN" dirty="0">
                <a:latin typeface="+mj-lt"/>
              </a:rPr>
              <a:t>Background</a:t>
            </a:r>
            <a:endParaRPr lang="zh-CN" altLang="en-US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616636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A12076-F1C2-1186-865F-C4324460A8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灯片编号占位符 42">
            <a:extLst>
              <a:ext uri="{FF2B5EF4-FFF2-40B4-BE49-F238E27FC236}">
                <a16:creationId xmlns:a16="http://schemas.microsoft.com/office/drawing/2014/main" id="{2318B08D-0AAD-B873-0B43-A5F7F9E351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65600" y="199017"/>
            <a:ext cx="626400" cy="365125"/>
          </a:xfrm>
        </p:spPr>
        <p:txBody>
          <a:bodyPr/>
          <a:lstStyle/>
          <a:p>
            <a:pPr algn="ctr"/>
            <a:fld id="{C302FF0A-A20F-45FC-ABD3-D4655AE8E18A}" type="slidenum">
              <a:rPr lang="zh-CN" altLang="en-US" sz="2800" smtClean="0"/>
              <a:pPr algn="ctr"/>
              <a:t>8</a:t>
            </a:fld>
            <a:endParaRPr lang="zh-CN" altLang="en-US" sz="2800" dirty="0"/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id="{CD2F44E3-9476-AEE7-1D1E-22EF6B43A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241" y="59229"/>
            <a:ext cx="6942405" cy="612782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altLang="zh-CN" dirty="0">
                <a:latin typeface="+mj-lt"/>
              </a:rPr>
              <a:t>Part I</a:t>
            </a:r>
            <a:endParaRPr lang="zh-CN" altLang="en-US" dirty="0">
              <a:latin typeface="+mj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919EB56-3C59-97A7-7A8D-E900E28A42BA}"/>
              </a:ext>
            </a:extLst>
          </p:cNvPr>
          <p:cNvSpPr txBox="1"/>
          <p:nvPr/>
        </p:nvSpPr>
        <p:spPr>
          <a:xfrm>
            <a:off x="387392" y="1146753"/>
            <a:ext cx="1168506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800"/>
              </a:spcAft>
            </a:pPr>
            <a:r>
              <a:rPr lang="en-US" altLang="zh-CN" sz="4000" b="1" dirty="0"/>
              <a:t>Observed Connection of Middle East Climate to Western Pacific Convection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18B0511-D031-41BF-B29D-0A0A9A1B1A8C}"/>
              </a:ext>
            </a:extLst>
          </p:cNvPr>
          <p:cNvSpPr txBox="1"/>
          <p:nvPr/>
        </p:nvSpPr>
        <p:spPr>
          <a:xfrm>
            <a:off x="637309" y="3460074"/>
            <a:ext cx="108597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1800"/>
              </a:spcAft>
            </a:pPr>
            <a:r>
              <a:rPr lang="en-US" altLang="zh-CN" sz="2400" dirty="0"/>
              <a:t>Xia, M., S. Yang, S. Lin, H. Fan, W. Wei, L. Xu, and K. Deng, 2025: Connection of spring Middle East climate variability to western Pacific convection in climate models: Bias evaluation and future projection. </a:t>
            </a:r>
            <a:r>
              <a:rPr lang="en-US" altLang="zh-CN" sz="2400" i="1" dirty="0"/>
              <a:t>Climate </a:t>
            </a:r>
            <a:r>
              <a:rPr lang="en-US" altLang="zh-CN" sz="2400" i="1" dirty="0" err="1"/>
              <a:t>Dyn</a:t>
            </a:r>
            <a:r>
              <a:rPr lang="en-US" altLang="zh-CN" sz="2400" i="1" dirty="0"/>
              <a:t>., </a:t>
            </a:r>
            <a:r>
              <a:rPr lang="en-US" altLang="zh-CN" sz="2400" b="1" dirty="0"/>
              <a:t>63,</a:t>
            </a:r>
            <a:r>
              <a:rPr lang="en-US" altLang="zh-CN" sz="2400" dirty="0"/>
              <a:t> 442, https://doi.org/10.1007/s00382-025-07946-8.</a:t>
            </a:r>
          </a:p>
        </p:txBody>
      </p:sp>
    </p:spTree>
    <p:extLst>
      <p:ext uri="{BB962C8B-B14F-4D97-AF65-F5344CB8AC3E}">
        <p14:creationId xmlns:p14="http://schemas.microsoft.com/office/powerpoint/2010/main" val="36323408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E9FF52-D04F-8FAE-51EE-672EB6DE0E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灯片编号占位符 42">
            <a:extLst>
              <a:ext uri="{FF2B5EF4-FFF2-40B4-BE49-F238E27FC236}">
                <a16:creationId xmlns:a16="http://schemas.microsoft.com/office/drawing/2014/main" id="{11EFF96E-2D1F-9409-9513-EAE6915C47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65600" y="199017"/>
            <a:ext cx="626400" cy="365125"/>
          </a:xfrm>
        </p:spPr>
        <p:txBody>
          <a:bodyPr/>
          <a:lstStyle/>
          <a:p>
            <a:pPr algn="ctr"/>
            <a:fld id="{C302FF0A-A20F-45FC-ABD3-D4655AE8E18A}" type="slidenum">
              <a:rPr lang="zh-CN" altLang="en-US" sz="2800" smtClean="0"/>
              <a:pPr algn="ctr"/>
              <a:t>9</a:t>
            </a:fld>
            <a:endParaRPr lang="zh-CN" altLang="en-US" sz="2800" dirty="0"/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id="{0056C134-67D1-6A76-1A64-2ABDF616A1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241" y="59229"/>
            <a:ext cx="6942405" cy="612782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altLang="zh-CN" dirty="0">
                <a:latin typeface="+mj-lt"/>
              </a:rPr>
              <a:t>Part I</a:t>
            </a:r>
            <a:endParaRPr lang="zh-CN" altLang="en-US" dirty="0">
              <a:latin typeface="+mj-lt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4AA700D-9BBC-EB85-C071-CAE5C57080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3" t="17493" r="2036" b="34933"/>
          <a:stretch/>
        </p:blipFill>
        <p:spPr>
          <a:xfrm>
            <a:off x="340054" y="2507673"/>
            <a:ext cx="6525385" cy="3322286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0563A129-96E5-2E77-1F56-6CEE33FB85F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87" b="2289"/>
          <a:stretch/>
        </p:blipFill>
        <p:spPr bwMode="auto">
          <a:xfrm>
            <a:off x="7112604" y="2353377"/>
            <a:ext cx="4739342" cy="403434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7026E56A-8882-E3E1-6362-CEA4D2A3F97A}"/>
              </a:ext>
            </a:extLst>
          </p:cNvPr>
          <p:cNvSpPr txBox="1"/>
          <p:nvPr/>
        </p:nvSpPr>
        <p:spPr>
          <a:xfrm>
            <a:off x="369455" y="966464"/>
            <a:ext cx="116597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FF0000"/>
                </a:solidFill>
              </a:rPr>
              <a:t>Convection &amp; atmospheric heating </a:t>
            </a:r>
            <a:r>
              <a:rPr lang="en-US" altLang="zh-CN" sz="2400" dirty="0"/>
              <a:t>over WP have intensified in spring from 1979 to 2022, attributed to the increased zonal SST gradient in the tropical Pacific.</a:t>
            </a:r>
          </a:p>
        </p:txBody>
      </p:sp>
    </p:spTree>
    <p:extLst>
      <p:ext uri="{BB962C8B-B14F-4D97-AF65-F5344CB8AC3E}">
        <p14:creationId xmlns:p14="http://schemas.microsoft.com/office/powerpoint/2010/main" val="293844335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主题​​">
  <a:themeElements>
    <a:clrScheme name="绿色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report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绿色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report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1642</TotalTime>
  <Words>1550</Words>
  <Application>Microsoft Office PowerPoint</Application>
  <PresentationFormat>宽屏</PresentationFormat>
  <Paragraphs>238</Paragraphs>
  <Slides>30</Slides>
  <Notes>30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30</vt:i4>
      </vt:variant>
    </vt:vector>
  </HeadingPairs>
  <TitlesOfParts>
    <vt:vector size="41" baseType="lpstr">
      <vt:lpstr>Arial Unicode MS</vt:lpstr>
      <vt:lpstr>等线</vt:lpstr>
      <vt:lpstr>宋体</vt:lpstr>
      <vt:lpstr>微软雅黑</vt:lpstr>
      <vt:lpstr>Arial</vt:lpstr>
      <vt:lpstr>Calibri</vt:lpstr>
      <vt:lpstr>Comic Sans MS</vt:lpstr>
      <vt:lpstr>Times New Roman</vt:lpstr>
      <vt:lpstr>Wingdings</vt:lpstr>
      <vt:lpstr>1_Office 主题​​</vt:lpstr>
      <vt:lpstr>Office 主题​​</vt:lpstr>
      <vt:lpstr>PowerPoint 演示文稿</vt:lpstr>
      <vt:lpstr>Background</vt:lpstr>
      <vt:lpstr>Background</vt:lpstr>
      <vt:lpstr>Background</vt:lpstr>
      <vt:lpstr>Background</vt:lpstr>
      <vt:lpstr>Background</vt:lpstr>
      <vt:lpstr>Background</vt:lpstr>
      <vt:lpstr>Part I</vt:lpstr>
      <vt:lpstr>Part I</vt:lpstr>
      <vt:lpstr>Part I</vt:lpstr>
      <vt:lpstr>Part I</vt:lpstr>
      <vt:lpstr>Part I</vt:lpstr>
      <vt:lpstr>Part I</vt:lpstr>
      <vt:lpstr>Part I</vt:lpstr>
      <vt:lpstr>Part I</vt:lpstr>
      <vt:lpstr>Part I</vt:lpstr>
      <vt:lpstr>Part II</vt:lpstr>
      <vt:lpstr>Part II</vt:lpstr>
      <vt:lpstr>Part II</vt:lpstr>
      <vt:lpstr>Part II</vt:lpstr>
      <vt:lpstr>Part II</vt:lpstr>
      <vt:lpstr>Part II</vt:lpstr>
      <vt:lpstr>Part II</vt:lpstr>
      <vt:lpstr>Part II</vt:lpstr>
      <vt:lpstr>Part II</vt:lpstr>
      <vt:lpstr>Part II</vt:lpstr>
      <vt:lpstr>Summary</vt:lpstr>
      <vt:lpstr>Background</vt:lpstr>
      <vt:lpstr>Background</vt:lpstr>
      <vt:lpstr>Background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WANGBJ</dc:creator>
  <cp:lastModifiedBy>Song Yang</cp:lastModifiedBy>
  <cp:revision>202</cp:revision>
  <dcterms:created xsi:type="dcterms:W3CDTF">2017-04-10T09:26:00Z</dcterms:created>
  <dcterms:modified xsi:type="dcterms:W3CDTF">2026-05-13T04:09:54Z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2052-11.1.0.8864</vt:lpwstr>
  </property>
</Properties>
</file>